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notesMasterIdLst>
    <p:notesMasterId r:id="rId37"/>
  </p:notesMasterIdLst>
  <p:sldIdLst>
    <p:sldId id="278" r:id="rId5"/>
    <p:sldId id="279" r:id="rId6"/>
    <p:sldId id="280" r:id="rId7"/>
    <p:sldId id="281" r:id="rId8"/>
    <p:sldId id="282" r:id="rId9"/>
    <p:sldId id="283" r:id="rId10"/>
    <p:sldId id="285" r:id="rId11"/>
    <p:sldId id="286" r:id="rId12"/>
    <p:sldId id="287" r:id="rId13"/>
    <p:sldId id="297" r:id="rId14"/>
    <p:sldId id="288" r:id="rId15"/>
    <p:sldId id="289" r:id="rId16"/>
    <p:sldId id="290" r:id="rId17"/>
    <p:sldId id="291" r:id="rId18"/>
    <p:sldId id="260" r:id="rId19"/>
    <p:sldId id="259" r:id="rId20"/>
    <p:sldId id="262" r:id="rId21"/>
    <p:sldId id="263" r:id="rId22"/>
    <p:sldId id="264" r:id="rId23"/>
    <p:sldId id="266" r:id="rId24"/>
    <p:sldId id="267" r:id="rId25"/>
    <p:sldId id="276" r:id="rId26"/>
    <p:sldId id="277" r:id="rId27"/>
    <p:sldId id="268" r:id="rId28"/>
    <p:sldId id="269" r:id="rId29"/>
    <p:sldId id="272" r:id="rId30"/>
    <p:sldId id="273" r:id="rId31"/>
    <p:sldId id="274" r:id="rId32"/>
    <p:sldId id="275" r:id="rId33"/>
    <p:sldId id="293" r:id="rId34"/>
    <p:sldId id="295" r:id="rId35"/>
    <p:sldId id="294" r:id="rId36"/>
  </p:sldIdLst>
  <p:sldSz cx="9144000" cy="6858000" type="letter"/>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309686-B9CD-B165-CCD8-27BCA0C9EF88}" name="Melina Found" initials="MF" userId="Melina Found"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7AD1B"/>
    <a:srgbClr val="36BF05"/>
    <a:srgbClr val="09BB09"/>
    <a:srgbClr val="F8F8F8"/>
    <a:srgbClr val="45C4E7"/>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1" autoAdjust="0"/>
    <p:restoredTop sz="94660"/>
  </p:normalViewPr>
  <p:slideViewPr>
    <p:cSldViewPr snapToGrid="0">
      <p:cViewPr varScale="1">
        <p:scale>
          <a:sx n="74" d="100"/>
          <a:sy n="74" d="100"/>
        </p:scale>
        <p:origin x="1194" y="66"/>
      </p:cViewPr>
      <p:guideLst>
        <p:guide orient="horz" pos="2160"/>
        <p:guide pos="2880"/>
      </p:guideLst>
    </p:cSldViewPr>
  </p:slideViewPr>
  <p:notesTextViewPr>
    <p:cViewPr>
      <p:scale>
        <a:sx n="1" d="1"/>
        <a:sy n="1" d="1"/>
      </p:scale>
      <p:origin x="0" y="0"/>
    </p:cViewPr>
  </p:notesTextViewPr>
  <p:sorterViewPr>
    <p:cViewPr>
      <p:scale>
        <a:sx n="50" d="100"/>
        <a:sy n="50" d="100"/>
      </p:scale>
      <p:origin x="0" y="0"/>
    </p:cViewPr>
  </p:sorterViewPr>
  <p:gridSpacing cx="59999" cy="59999"/>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8/10/relationships/authors" Targe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ssica Morland" userId="941afa62-43dd-4824-8319-275ee8606c8f" providerId="ADAL" clId="{288A1C43-1E0D-4919-8B20-E67DA919A165}"/>
    <pc:docChg chg="modSld">
      <pc:chgData name="Jessica Morland" userId="941afa62-43dd-4824-8319-275ee8606c8f" providerId="ADAL" clId="{288A1C43-1E0D-4919-8B20-E67DA919A165}" dt="2025-10-27T19:14:25.338" v="2" actId="20577"/>
      <pc:docMkLst>
        <pc:docMk/>
      </pc:docMkLst>
      <pc:sldChg chg="modSp mod">
        <pc:chgData name="Jessica Morland" userId="941afa62-43dd-4824-8319-275ee8606c8f" providerId="ADAL" clId="{288A1C43-1E0D-4919-8B20-E67DA919A165}" dt="2025-10-27T19:14:25.338" v="2" actId="20577"/>
        <pc:sldMkLst>
          <pc:docMk/>
          <pc:sldMk cId="2845138175" sldId="281"/>
        </pc:sldMkLst>
        <pc:spChg chg="mod">
          <ac:chgData name="Jessica Morland" userId="941afa62-43dd-4824-8319-275ee8606c8f" providerId="ADAL" clId="{288A1C43-1E0D-4919-8B20-E67DA919A165}" dt="2025-10-27T19:14:25.338" v="2" actId="20577"/>
          <ac:spMkLst>
            <pc:docMk/>
            <pc:sldMk cId="2845138175" sldId="281"/>
            <ac:spMk id="5" creationId="{C605E6D0-619C-FA6D-C6EB-E0A5EC5A85E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270DCAD8-772F-4A26-8514-D19488D6AEA5}" type="datetimeFigureOut">
              <a:rPr lang="en-CA" smtClean="0"/>
              <a:t>2025-10-27</a:t>
            </a:fld>
            <a:endParaRPr lang="en-CA"/>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B5348B58-74CB-47DB-B428-21215FEFDD17}" type="slidenum">
              <a:rPr lang="en-CA" smtClean="0"/>
              <a:t>‹#›</a:t>
            </a:fld>
            <a:endParaRPr lang="en-CA"/>
          </a:p>
        </p:txBody>
      </p:sp>
    </p:spTree>
    <p:extLst>
      <p:ext uri="{BB962C8B-B14F-4D97-AF65-F5344CB8AC3E}">
        <p14:creationId xmlns:p14="http://schemas.microsoft.com/office/powerpoint/2010/main" val="2832358025"/>
      </p:ext>
    </p:extLst>
  </p:cSld>
  <p:clrMap bg1="lt1" tx1="dk1" bg2="lt2" tx2="dk2" accent1="accent1" accent2="accent2" accent3="accent3" accent4="accent4" accent5="accent5" accent6="accent6" hlink="hlink" folHlink="folHlink"/>
  <p:notesStyle>
    <a:lvl1pPr marL="0" algn="l" defTabSz="176662" rtl="0" eaLnBrk="1" latinLnBrk="0" hangingPunct="1">
      <a:defRPr sz="232" kern="1200">
        <a:solidFill>
          <a:schemeClr val="tx1"/>
        </a:solidFill>
        <a:latin typeface="+mn-lt"/>
        <a:ea typeface="+mn-ea"/>
        <a:cs typeface="+mn-cs"/>
      </a:defRPr>
    </a:lvl1pPr>
    <a:lvl2pPr marL="88331" algn="l" defTabSz="176662" rtl="0" eaLnBrk="1" latinLnBrk="0" hangingPunct="1">
      <a:defRPr sz="232" kern="1200">
        <a:solidFill>
          <a:schemeClr val="tx1"/>
        </a:solidFill>
        <a:latin typeface="+mn-lt"/>
        <a:ea typeface="+mn-ea"/>
        <a:cs typeface="+mn-cs"/>
      </a:defRPr>
    </a:lvl2pPr>
    <a:lvl3pPr marL="176662" algn="l" defTabSz="176662" rtl="0" eaLnBrk="1" latinLnBrk="0" hangingPunct="1">
      <a:defRPr sz="232" kern="1200">
        <a:solidFill>
          <a:schemeClr val="tx1"/>
        </a:solidFill>
        <a:latin typeface="+mn-lt"/>
        <a:ea typeface="+mn-ea"/>
        <a:cs typeface="+mn-cs"/>
      </a:defRPr>
    </a:lvl3pPr>
    <a:lvl4pPr marL="264993" algn="l" defTabSz="176662" rtl="0" eaLnBrk="1" latinLnBrk="0" hangingPunct="1">
      <a:defRPr sz="232" kern="1200">
        <a:solidFill>
          <a:schemeClr val="tx1"/>
        </a:solidFill>
        <a:latin typeface="+mn-lt"/>
        <a:ea typeface="+mn-ea"/>
        <a:cs typeface="+mn-cs"/>
      </a:defRPr>
    </a:lvl4pPr>
    <a:lvl5pPr marL="353324" algn="l" defTabSz="176662" rtl="0" eaLnBrk="1" latinLnBrk="0" hangingPunct="1">
      <a:defRPr sz="232" kern="1200">
        <a:solidFill>
          <a:schemeClr val="tx1"/>
        </a:solidFill>
        <a:latin typeface="+mn-lt"/>
        <a:ea typeface="+mn-ea"/>
        <a:cs typeface="+mn-cs"/>
      </a:defRPr>
    </a:lvl5pPr>
    <a:lvl6pPr marL="441655" algn="l" defTabSz="176662" rtl="0" eaLnBrk="1" latinLnBrk="0" hangingPunct="1">
      <a:defRPr sz="232" kern="1200">
        <a:solidFill>
          <a:schemeClr val="tx1"/>
        </a:solidFill>
        <a:latin typeface="+mn-lt"/>
        <a:ea typeface="+mn-ea"/>
        <a:cs typeface="+mn-cs"/>
      </a:defRPr>
    </a:lvl6pPr>
    <a:lvl7pPr marL="529986" algn="l" defTabSz="176662" rtl="0" eaLnBrk="1" latinLnBrk="0" hangingPunct="1">
      <a:defRPr sz="232" kern="1200">
        <a:solidFill>
          <a:schemeClr val="tx1"/>
        </a:solidFill>
        <a:latin typeface="+mn-lt"/>
        <a:ea typeface="+mn-ea"/>
        <a:cs typeface="+mn-cs"/>
      </a:defRPr>
    </a:lvl7pPr>
    <a:lvl8pPr marL="618317" algn="l" defTabSz="176662" rtl="0" eaLnBrk="1" latinLnBrk="0" hangingPunct="1">
      <a:defRPr sz="232" kern="1200">
        <a:solidFill>
          <a:schemeClr val="tx1"/>
        </a:solidFill>
        <a:latin typeface="+mn-lt"/>
        <a:ea typeface="+mn-ea"/>
        <a:cs typeface="+mn-cs"/>
      </a:defRPr>
    </a:lvl8pPr>
    <a:lvl9pPr marL="706648" algn="l" defTabSz="176662" rtl="0" eaLnBrk="1" latinLnBrk="0" hangingPunct="1">
      <a:defRPr sz="23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17193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11503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34862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1265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34421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0710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93903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145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078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7869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6286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7631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2D665-5EFF-0C53-6220-691E6B30DE83}"/>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CA"/>
          </a:p>
        </p:txBody>
      </p:sp>
      <p:sp>
        <p:nvSpPr>
          <p:cNvPr id="3" name="Subtitle 2">
            <a:extLst>
              <a:ext uri="{FF2B5EF4-FFF2-40B4-BE49-F238E27FC236}">
                <a16:creationId xmlns:a16="http://schemas.microsoft.com/office/drawing/2014/main" id="{2B419FAF-DFE2-DAF9-3FA3-C28B5236634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B26F0BF-CFEF-4910-FD9E-1F3B0814565D}"/>
              </a:ext>
            </a:extLst>
          </p:cNvPr>
          <p:cNvSpPr>
            <a:spLocks noGrp="1"/>
          </p:cNvSpPr>
          <p:nvPr>
            <p:ph type="dt" sz="half" idx="10"/>
          </p:nvPr>
        </p:nvSpPr>
        <p:spPr/>
        <p:txBody>
          <a:bodyPr/>
          <a:lstStyle/>
          <a:p>
            <a:fld id="{46BDD289-718F-45BD-951B-CE7AA66FF1A2}" type="datetimeFigureOut">
              <a:rPr lang="en-CA" smtClean="0"/>
              <a:t>2025-10-27</a:t>
            </a:fld>
            <a:endParaRPr lang="en-CA"/>
          </a:p>
        </p:txBody>
      </p:sp>
      <p:sp>
        <p:nvSpPr>
          <p:cNvPr id="5" name="Footer Placeholder 4">
            <a:extLst>
              <a:ext uri="{FF2B5EF4-FFF2-40B4-BE49-F238E27FC236}">
                <a16:creationId xmlns:a16="http://schemas.microsoft.com/office/drawing/2014/main" id="{577FB839-D117-32F1-A881-9B32BBA4175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DC728D9-E805-39C4-2797-F3288FF5B47D}"/>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2088895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24EC3-24C5-6073-2DB2-990D04A548B2}"/>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2C34DDC6-86B0-B280-CFA7-BF43C5308B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A773C4E-4641-4483-AEF0-2CD8F3FB9A4B}"/>
              </a:ext>
            </a:extLst>
          </p:cNvPr>
          <p:cNvSpPr>
            <a:spLocks noGrp="1"/>
          </p:cNvSpPr>
          <p:nvPr>
            <p:ph type="dt" sz="half" idx="10"/>
          </p:nvPr>
        </p:nvSpPr>
        <p:spPr/>
        <p:txBody>
          <a:bodyPr/>
          <a:lstStyle/>
          <a:p>
            <a:fld id="{46BDD289-718F-45BD-951B-CE7AA66FF1A2}" type="datetimeFigureOut">
              <a:rPr lang="en-CA" smtClean="0"/>
              <a:t>2025-10-27</a:t>
            </a:fld>
            <a:endParaRPr lang="en-CA"/>
          </a:p>
        </p:txBody>
      </p:sp>
      <p:sp>
        <p:nvSpPr>
          <p:cNvPr id="5" name="Footer Placeholder 4">
            <a:extLst>
              <a:ext uri="{FF2B5EF4-FFF2-40B4-BE49-F238E27FC236}">
                <a16:creationId xmlns:a16="http://schemas.microsoft.com/office/drawing/2014/main" id="{7BAF3801-2B6C-B686-5F67-7793B5DB465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4BDA123-63E0-EE8B-17E9-D7BD05275F01}"/>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3941395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8CCDE2-4319-A1E1-F05B-E18F1C69A01B}"/>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0461AF2-BAA5-F02A-BAA6-0F66B5E48A9B}"/>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39D88F0-109F-A8D8-4A28-60FCDB213181}"/>
              </a:ext>
            </a:extLst>
          </p:cNvPr>
          <p:cNvSpPr>
            <a:spLocks noGrp="1"/>
          </p:cNvSpPr>
          <p:nvPr>
            <p:ph type="dt" sz="half" idx="10"/>
          </p:nvPr>
        </p:nvSpPr>
        <p:spPr/>
        <p:txBody>
          <a:bodyPr/>
          <a:lstStyle/>
          <a:p>
            <a:fld id="{46BDD289-718F-45BD-951B-CE7AA66FF1A2}" type="datetimeFigureOut">
              <a:rPr lang="en-CA" smtClean="0"/>
              <a:t>2025-10-27</a:t>
            </a:fld>
            <a:endParaRPr lang="en-CA"/>
          </a:p>
        </p:txBody>
      </p:sp>
      <p:sp>
        <p:nvSpPr>
          <p:cNvPr id="5" name="Footer Placeholder 4">
            <a:extLst>
              <a:ext uri="{FF2B5EF4-FFF2-40B4-BE49-F238E27FC236}">
                <a16:creationId xmlns:a16="http://schemas.microsoft.com/office/drawing/2014/main" id="{5B9B2588-09C9-381B-F887-820D4271B73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EB09403-62B0-CC62-1E5C-28113AE36FAE}"/>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956034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CBBB6-EC81-1443-88FB-5B354E8B707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9F08642-09C0-2AB2-4C38-D6F47D3874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8E4AA02-BC26-FFD0-4AFF-95AC5AA6BF0F}"/>
              </a:ext>
            </a:extLst>
          </p:cNvPr>
          <p:cNvSpPr>
            <a:spLocks noGrp="1"/>
          </p:cNvSpPr>
          <p:nvPr>
            <p:ph type="dt" sz="half" idx="10"/>
          </p:nvPr>
        </p:nvSpPr>
        <p:spPr/>
        <p:txBody>
          <a:bodyPr/>
          <a:lstStyle/>
          <a:p>
            <a:fld id="{46BDD289-718F-45BD-951B-CE7AA66FF1A2}" type="datetimeFigureOut">
              <a:rPr lang="en-CA" smtClean="0"/>
              <a:t>2025-10-27</a:t>
            </a:fld>
            <a:endParaRPr lang="en-CA"/>
          </a:p>
        </p:txBody>
      </p:sp>
      <p:sp>
        <p:nvSpPr>
          <p:cNvPr id="5" name="Footer Placeholder 4">
            <a:extLst>
              <a:ext uri="{FF2B5EF4-FFF2-40B4-BE49-F238E27FC236}">
                <a16:creationId xmlns:a16="http://schemas.microsoft.com/office/drawing/2014/main" id="{7ADAB27C-A1C5-5293-59D7-69B64675A671}"/>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0D01AD2-7A94-038A-C05C-1941D63A7649}"/>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3505199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C3632-9A73-B0CC-CCC3-E80896C69C9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9190B45F-8253-99F8-0EF4-EE80F2E2F8F3}"/>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3224199-A76F-EBEF-03E1-CA57E4874479}"/>
              </a:ext>
            </a:extLst>
          </p:cNvPr>
          <p:cNvSpPr>
            <a:spLocks noGrp="1"/>
          </p:cNvSpPr>
          <p:nvPr>
            <p:ph type="dt" sz="half" idx="10"/>
          </p:nvPr>
        </p:nvSpPr>
        <p:spPr/>
        <p:txBody>
          <a:bodyPr/>
          <a:lstStyle/>
          <a:p>
            <a:fld id="{46BDD289-718F-45BD-951B-CE7AA66FF1A2}" type="datetimeFigureOut">
              <a:rPr lang="en-CA" smtClean="0"/>
              <a:t>2025-10-27</a:t>
            </a:fld>
            <a:endParaRPr lang="en-CA"/>
          </a:p>
        </p:txBody>
      </p:sp>
      <p:sp>
        <p:nvSpPr>
          <p:cNvPr id="5" name="Footer Placeholder 4">
            <a:extLst>
              <a:ext uri="{FF2B5EF4-FFF2-40B4-BE49-F238E27FC236}">
                <a16:creationId xmlns:a16="http://schemas.microsoft.com/office/drawing/2014/main" id="{57588145-9F37-8B4D-7D34-414B4F7560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47AC13F-E8EC-A6AB-F5B6-37BA3748D198}"/>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1242283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E715B-AA06-B021-C3C6-05903D95B28C}"/>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48FABDA-6339-BD90-88B5-4AD8A478BB1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4B3188C1-E48E-AC4D-A5BF-ED0D77DB4A32}"/>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BBF88918-7FB9-FA95-0B0B-4294B1F2D14D}"/>
              </a:ext>
            </a:extLst>
          </p:cNvPr>
          <p:cNvSpPr>
            <a:spLocks noGrp="1"/>
          </p:cNvSpPr>
          <p:nvPr>
            <p:ph type="dt" sz="half" idx="10"/>
          </p:nvPr>
        </p:nvSpPr>
        <p:spPr/>
        <p:txBody>
          <a:bodyPr/>
          <a:lstStyle/>
          <a:p>
            <a:fld id="{46BDD289-718F-45BD-951B-CE7AA66FF1A2}" type="datetimeFigureOut">
              <a:rPr lang="en-CA" smtClean="0"/>
              <a:t>2025-10-27</a:t>
            </a:fld>
            <a:endParaRPr lang="en-CA"/>
          </a:p>
        </p:txBody>
      </p:sp>
      <p:sp>
        <p:nvSpPr>
          <p:cNvPr id="6" name="Footer Placeholder 5">
            <a:extLst>
              <a:ext uri="{FF2B5EF4-FFF2-40B4-BE49-F238E27FC236}">
                <a16:creationId xmlns:a16="http://schemas.microsoft.com/office/drawing/2014/main" id="{1B2B344A-883D-6290-E452-BEE93DDF2415}"/>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522FD67-55E9-1C6F-96AD-67CA9B1C9FF5}"/>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1489086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3EE3D-D5DF-DD83-3E15-9D7480C99131}"/>
              </a:ext>
            </a:extLst>
          </p:cNvPr>
          <p:cNvSpPr>
            <a:spLocks noGrp="1"/>
          </p:cNvSpPr>
          <p:nvPr>
            <p:ph type="title"/>
          </p:nvPr>
        </p:nvSpPr>
        <p:spPr>
          <a:xfrm>
            <a:off x="629841" y="365126"/>
            <a:ext cx="78867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3B85263F-C576-83B5-8C58-724DD4A19F3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D9FE26C-6B84-39DC-7485-891CE0B3B0F6}"/>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236443AF-E160-8FC5-F917-57BCD270245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3842ADE-1739-5D8B-576E-8EF37F2B15AF}"/>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0FF196F5-C105-8579-9ED5-31EDA7196F69}"/>
              </a:ext>
            </a:extLst>
          </p:cNvPr>
          <p:cNvSpPr>
            <a:spLocks noGrp="1"/>
          </p:cNvSpPr>
          <p:nvPr>
            <p:ph type="dt" sz="half" idx="10"/>
          </p:nvPr>
        </p:nvSpPr>
        <p:spPr/>
        <p:txBody>
          <a:bodyPr/>
          <a:lstStyle/>
          <a:p>
            <a:fld id="{46BDD289-718F-45BD-951B-CE7AA66FF1A2}" type="datetimeFigureOut">
              <a:rPr lang="en-CA" smtClean="0"/>
              <a:t>2025-10-27</a:t>
            </a:fld>
            <a:endParaRPr lang="en-CA"/>
          </a:p>
        </p:txBody>
      </p:sp>
      <p:sp>
        <p:nvSpPr>
          <p:cNvPr id="8" name="Footer Placeholder 7">
            <a:extLst>
              <a:ext uri="{FF2B5EF4-FFF2-40B4-BE49-F238E27FC236}">
                <a16:creationId xmlns:a16="http://schemas.microsoft.com/office/drawing/2014/main" id="{EEA10B6C-075B-AF47-966A-218E1EA6BDA0}"/>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D2779EC-5E21-DDE6-614D-06BEACFCC2D5}"/>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2474550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E2C12-0BA7-6925-3C75-58A26BD30843}"/>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A080B65E-C24B-84A3-F03F-D0D3BD4C2479}"/>
              </a:ext>
            </a:extLst>
          </p:cNvPr>
          <p:cNvSpPr>
            <a:spLocks noGrp="1"/>
          </p:cNvSpPr>
          <p:nvPr>
            <p:ph type="dt" sz="half" idx="10"/>
          </p:nvPr>
        </p:nvSpPr>
        <p:spPr/>
        <p:txBody>
          <a:bodyPr/>
          <a:lstStyle/>
          <a:p>
            <a:fld id="{46BDD289-718F-45BD-951B-CE7AA66FF1A2}" type="datetimeFigureOut">
              <a:rPr lang="en-CA" smtClean="0"/>
              <a:t>2025-10-27</a:t>
            </a:fld>
            <a:endParaRPr lang="en-CA"/>
          </a:p>
        </p:txBody>
      </p:sp>
      <p:sp>
        <p:nvSpPr>
          <p:cNvPr id="4" name="Footer Placeholder 3">
            <a:extLst>
              <a:ext uri="{FF2B5EF4-FFF2-40B4-BE49-F238E27FC236}">
                <a16:creationId xmlns:a16="http://schemas.microsoft.com/office/drawing/2014/main" id="{07F91F79-EE8F-48AB-D71A-6ACBF400D0C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9103B375-8611-5A0A-E007-6A4E47285C83}"/>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540350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269E30-A537-2282-B109-61F055286AAE}"/>
              </a:ext>
            </a:extLst>
          </p:cNvPr>
          <p:cNvSpPr>
            <a:spLocks noGrp="1"/>
          </p:cNvSpPr>
          <p:nvPr>
            <p:ph type="dt" sz="half" idx="10"/>
          </p:nvPr>
        </p:nvSpPr>
        <p:spPr/>
        <p:txBody>
          <a:bodyPr/>
          <a:lstStyle/>
          <a:p>
            <a:fld id="{46BDD289-718F-45BD-951B-CE7AA66FF1A2}" type="datetimeFigureOut">
              <a:rPr lang="en-CA" smtClean="0"/>
              <a:t>2025-10-27</a:t>
            </a:fld>
            <a:endParaRPr lang="en-CA"/>
          </a:p>
        </p:txBody>
      </p:sp>
      <p:sp>
        <p:nvSpPr>
          <p:cNvPr id="3" name="Footer Placeholder 2">
            <a:extLst>
              <a:ext uri="{FF2B5EF4-FFF2-40B4-BE49-F238E27FC236}">
                <a16:creationId xmlns:a16="http://schemas.microsoft.com/office/drawing/2014/main" id="{C5F9C8F6-1BE4-9753-2BD0-CA12E99333F4}"/>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5F116EAD-F2E2-4B4C-CD32-4118218A802C}"/>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2806623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A8159-DD89-2841-2B4C-35C6EAF71EF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EF831E66-67A7-190F-95EC-1DE1963AE2E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9479CCD0-6D41-EFC2-4999-C18B9C93F74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3803E1D-F3A6-00FD-6F4F-D15BE53696A1}"/>
              </a:ext>
            </a:extLst>
          </p:cNvPr>
          <p:cNvSpPr>
            <a:spLocks noGrp="1"/>
          </p:cNvSpPr>
          <p:nvPr>
            <p:ph type="dt" sz="half" idx="10"/>
          </p:nvPr>
        </p:nvSpPr>
        <p:spPr/>
        <p:txBody>
          <a:bodyPr/>
          <a:lstStyle/>
          <a:p>
            <a:fld id="{46BDD289-718F-45BD-951B-CE7AA66FF1A2}" type="datetimeFigureOut">
              <a:rPr lang="en-CA" smtClean="0"/>
              <a:t>2025-10-27</a:t>
            </a:fld>
            <a:endParaRPr lang="en-CA"/>
          </a:p>
        </p:txBody>
      </p:sp>
      <p:sp>
        <p:nvSpPr>
          <p:cNvPr id="6" name="Footer Placeholder 5">
            <a:extLst>
              <a:ext uri="{FF2B5EF4-FFF2-40B4-BE49-F238E27FC236}">
                <a16:creationId xmlns:a16="http://schemas.microsoft.com/office/drawing/2014/main" id="{28C75AD6-EFC4-B806-AD22-E247E565F12C}"/>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219EB51-4B1C-2B9F-EF86-57BA6C81830E}"/>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2268010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86957-82FF-4DDC-9CCE-B4D72E05185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3FA938DA-63B5-B4ED-7C11-577E4E6674B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CA"/>
          </a:p>
        </p:txBody>
      </p:sp>
      <p:sp>
        <p:nvSpPr>
          <p:cNvPr id="4" name="Text Placeholder 3">
            <a:extLst>
              <a:ext uri="{FF2B5EF4-FFF2-40B4-BE49-F238E27FC236}">
                <a16:creationId xmlns:a16="http://schemas.microsoft.com/office/drawing/2014/main" id="{63B184EA-F6EC-8608-0D8F-3C7C2BEF1B5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8360D2B-B55A-35E1-4401-DE9BA246F989}"/>
              </a:ext>
            </a:extLst>
          </p:cNvPr>
          <p:cNvSpPr>
            <a:spLocks noGrp="1"/>
          </p:cNvSpPr>
          <p:nvPr>
            <p:ph type="dt" sz="half" idx="10"/>
          </p:nvPr>
        </p:nvSpPr>
        <p:spPr/>
        <p:txBody>
          <a:bodyPr/>
          <a:lstStyle/>
          <a:p>
            <a:fld id="{46BDD289-718F-45BD-951B-CE7AA66FF1A2}" type="datetimeFigureOut">
              <a:rPr lang="en-CA" smtClean="0"/>
              <a:t>2025-10-27</a:t>
            </a:fld>
            <a:endParaRPr lang="en-CA"/>
          </a:p>
        </p:txBody>
      </p:sp>
      <p:sp>
        <p:nvSpPr>
          <p:cNvPr id="6" name="Footer Placeholder 5">
            <a:extLst>
              <a:ext uri="{FF2B5EF4-FFF2-40B4-BE49-F238E27FC236}">
                <a16:creationId xmlns:a16="http://schemas.microsoft.com/office/drawing/2014/main" id="{52793871-E5E3-093E-09B3-52559F475C8A}"/>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ABC17F0-B6C1-35F4-6E51-E15F0403F293}"/>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1632815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8E390C-E012-4453-81AE-4EE851907E4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3711AC61-1EFA-E8EE-B6A8-B71FD9F2001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120022-05C9-4E16-7741-703B87DDA83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6BDD289-718F-45BD-951B-CE7AA66FF1A2}" type="datetimeFigureOut">
              <a:rPr lang="en-CA" smtClean="0"/>
              <a:t>2025-10-27</a:t>
            </a:fld>
            <a:endParaRPr lang="en-CA"/>
          </a:p>
        </p:txBody>
      </p:sp>
      <p:sp>
        <p:nvSpPr>
          <p:cNvPr id="5" name="Footer Placeholder 4">
            <a:extLst>
              <a:ext uri="{FF2B5EF4-FFF2-40B4-BE49-F238E27FC236}">
                <a16:creationId xmlns:a16="http://schemas.microsoft.com/office/drawing/2014/main" id="{194B847A-5149-8821-CBC5-45370C4C1CBB}"/>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AB6E3238-E675-7148-104A-AF5F7D3C6569}"/>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5A73CEA-990B-43B1-8CDA-90500623B685}" type="slidenum">
              <a:rPr lang="en-CA" smtClean="0"/>
              <a:t>‹#›</a:t>
            </a:fld>
            <a:endParaRPr lang="en-CA"/>
          </a:p>
        </p:txBody>
      </p:sp>
    </p:spTree>
    <p:extLst>
      <p:ext uri="{BB962C8B-B14F-4D97-AF65-F5344CB8AC3E}">
        <p14:creationId xmlns:p14="http://schemas.microsoft.com/office/powerpoint/2010/main" val="208492639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4-h-canada.ca/programs/4-h-canada-science-fair/science-fair-resource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4-h-canada.ca/programs/4-h-canada-science-fair/science-fair-resource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4-h-canada.ca/programs/4-h-canada-science-fair/science-fair-resource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youthscience.public.doctract.com/doctract/documentportal/08DAEF4FCB7D3E2646DBD501EF460F34?slu=08DCC870D7C79040732E0452585BEAC4" TargetMode="External"/><Relationship Id="rId2" Type="http://schemas.openxmlformats.org/officeDocument/2006/relationships/hyperlink" Target="https://youthscience.public.doctract.com/doctract/documentportal/08DAEF4FCB7D3B432AB676C340C04CF5?slu=08DCC8711A8F9525EDD246D392A0D819" TargetMode="External"/><Relationship Id="rId1" Type="http://schemas.openxmlformats.org/officeDocument/2006/relationships/slideLayout" Target="../slideLayouts/slideLayout2.xml"/><Relationship Id="rId4" Type="http://schemas.openxmlformats.org/officeDocument/2006/relationships/hyperlink" Target="https://youthscience.public.doctract.com/doctract/documentportal/08DAEF4FCB7D3EA5EA990F677525F38F?slu=08DCC875F6220BADCFB3AEB1852942B2"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mailto:michael.graham@secpsd.ca" TargetMode="External"/><Relationship Id="rId2" Type="http://schemas.openxmlformats.org/officeDocument/2006/relationships/hyperlink" Target="https://youthscience.public.doctract.com/doctract/documentportal/08DB05440A976CFB6C08FFD7F9033488?slu=08DCC874F37A37D9D6B512828A9C1687"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mailto:Jessica.morland@secpsd.ca"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F12E7CC5-C78B-4EBD-9565-3FA00FAA6C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Graphic 5" descr="Crops outline">
            <a:extLst>
              <a:ext uri="{FF2B5EF4-FFF2-40B4-BE49-F238E27FC236}">
                <a16:creationId xmlns:a16="http://schemas.microsoft.com/office/drawing/2014/main" id="{591B8015-0987-7819-027C-87DE32D6002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573741" y="2165637"/>
            <a:ext cx="2526726" cy="2526726"/>
          </a:xfrm>
          <a:prstGeom prst="rect">
            <a:avLst/>
          </a:prstGeom>
        </p:spPr>
      </p:pic>
      <p:sp>
        <p:nvSpPr>
          <p:cNvPr id="13" name="Freeform: Shape 12">
            <a:extLst>
              <a:ext uri="{FF2B5EF4-FFF2-40B4-BE49-F238E27FC236}">
                <a16:creationId xmlns:a16="http://schemas.microsoft.com/office/drawing/2014/main" id="{3A4529A5-F675-429F-8044-01372BB134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2494" y="0"/>
            <a:ext cx="5671506"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dirty="0"/>
          </a:p>
        </p:txBody>
      </p:sp>
      <p:sp>
        <p:nvSpPr>
          <p:cNvPr id="2" name="Title 1">
            <a:extLst>
              <a:ext uri="{FF2B5EF4-FFF2-40B4-BE49-F238E27FC236}">
                <a16:creationId xmlns:a16="http://schemas.microsoft.com/office/drawing/2014/main" id="{F4F105D9-66CC-91E4-BB93-AB15200E1036}"/>
              </a:ext>
            </a:extLst>
          </p:cNvPr>
          <p:cNvSpPr>
            <a:spLocks noGrp="1"/>
          </p:cNvSpPr>
          <p:nvPr>
            <p:ph type="title"/>
          </p:nvPr>
        </p:nvSpPr>
        <p:spPr>
          <a:xfrm>
            <a:off x="4288261" y="546101"/>
            <a:ext cx="5306314" cy="3848099"/>
          </a:xfrm>
        </p:spPr>
        <p:txBody>
          <a:bodyPr vert="horz" lIns="91440" tIns="45720" rIns="91440" bIns="45720" rtlCol="0" anchor="b">
            <a:noAutofit/>
          </a:bodyPr>
          <a:lstStyle/>
          <a:p>
            <a:pPr defTabSz="914400"/>
            <a:r>
              <a:rPr lang="en-US" sz="5400" kern="1200" dirty="0">
                <a:solidFill>
                  <a:srgbClr val="FFFFFF"/>
                </a:solidFill>
                <a:latin typeface="Bahnschrift SemiBold" panose="020B0502040204020203" pitchFamily="34" charset="0"/>
                <a:cs typeface="Aharoni" panose="02010803020104030203" pitchFamily="2" charset="-79"/>
              </a:rPr>
              <a:t>Southeast</a:t>
            </a:r>
            <a:br>
              <a:rPr lang="en-US" sz="5400" kern="1200" dirty="0">
                <a:solidFill>
                  <a:srgbClr val="FFFFFF"/>
                </a:solidFill>
                <a:latin typeface="Bahnschrift SemiBold" panose="020B0502040204020203" pitchFamily="34" charset="0"/>
                <a:cs typeface="Aharoni" panose="02010803020104030203" pitchFamily="2" charset="-79"/>
              </a:rPr>
            </a:br>
            <a:r>
              <a:rPr lang="en-US" sz="5400" kern="1200" dirty="0">
                <a:solidFill>
                  <a:srgbClr val="FFFFFF"/>
                </a:solidFill>
                <a:latin typeface="Bahnschrift SemiBold" panose="020B0502040204020203" pitchFamily="34" charset="0"/>
                <a:cs typeface="Aharoni" panose="02010803020104030203" pitchFamily="2" charset="-79"/>
              </a:rPr>
              <a:t>Saskatchewan</a:t>
            </a:r>
            <a:br>
              <a:rPr lang="en-US" sz="5400" kern="1200" dirty="0">
                <a:solidFill>
                  <a:srgbClr val="FFFFFF"/>
                </a:solidFill>
                <a:latin typeface="Bahnschrift SemiBold" panose="020B0502040204020203" pitchFamily="34" charset="0"/>
                <a:cs typeface="Aharoni" panose="02010803020104030203" pitchFamily="2" charset="-79"/>
              </a:rPr>
            </a:br>
            <a:r>
              <a:rPr lang="en-US" sz="5400" kern="1200" dirty="0">
                <a:solidFill>
                  <a:srgbClr val="FFFFFF"/>
                </a:solidFill>
                <a:latin typeface="Bahnschrift SemiBold" panose="020B0502040204020203" pitchFamily="34" charset="0"/>
                <a:cs typeface="Aharoni" panose="02010803020104030203" pitchFamily="2" charset="-79"/>
              </a:rPr>
              <a:t>Regional Science Fairs </a:t>
            </a:r>
            <a:br>
              <a:rPr lang="en-US" sz="5400" kern="1200" dirty="0">
                <a:solidFill>
                  <a:srgbClr val="FFFFFF"/>
                </a:solidFill>
                <a:latin typeface="Bahnschrift SemiBold" panose="020B0502040204020203" pitchFamily="34" charset="0"/>
                <a:cs typeface="Aharoni" panose="02010803020104030203" pitchFamily="2" charset="-79"/>
              </a:rPr>
            </a:br>
            <a:endParaRPr lang="en-US" sz="5400" kern="1200" dirty="0">
              <a:solidFill>
                <a:srgbClr val="FFFFFF"/>
              </a:solidFill>
              <a:latin typeface="Bahnschrift SemiBold" panose="020B0502040204020203" pitchFamily="34" charset="0"/>
              <a:cs typeface="Aharoni" panose="02010803020104030203" pitchFamily="2" charset="-79"/>
            </a:endParaRPr>
          </a:p>
        </p:txBody>
      </p:sp>
      <p:sp>
        <p:nvSpPr>
          <p:cNvPr id="15" name="sketch line">
            <a:extLst>
              <a:ext uri="{FF2B5EF4-FFF2-40B4-BE49-F238E27FC236}">
                <a16:creationId xmlns:a16="http://schemas.microsoft.com/office/drawing/2014/main" id="{63DAB858-5A0C-4AFF-AAC6-705EDF8DB7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8261" y="4043302"/>
            <a:ext cx="3977640" cy="18288"/>
          </a:xfrm>
          <a:custGeom>
            <a:avLst/>
            <a:gdLst>
              <a:gd name="connsiteX0" fmla="*/ 0 w 3977640"/>
              <a:gd name="connsiteY0" fmla="*/ 0 h 18288"/>
              <a:gd name="connsiteX1" fmla="*/ 742493 w 3977640"/>
              <a:gd name="connsiteY1" fmla="*/ 0 h 18288"/>
              <a:gd name="connsiteX2" fmla="*/ 1445209 w 3977640"/>
              <a:gd name="connsiteY2" fmla="*/ 0 h 18288"/>
              <a:gd name="connsiteX3" fmla="*/ 2147926 w 3977640"/>
              <a:gd name="connsiteY3" fmla="*/ 0 h 18288"/>
              <a:gd name="connsiteX4" fmla="*/ 2691536 w 3977640"/>
              <a:gd name="connsiteY4" fmla="*/ 0 h 18288"/>
              <a:gd name="connsiteX5" fmla="*/ 3274924 w 3977640"/>
              <a:gd name="connsiteY5" fmla="*/ 0 h 18288"/>
              <a:gd name="connsiteX6" fmla="*/ 3977640 w 3977640"/>
              <a:gd name="connsiteY6" fmla="*/ 0 h 18288"/>
              <a:gd name="connsiteX7" fmla="*/ 3977640 w 3977640"/>
              <a:gd name="connsiteY7" fmla="*/ 18288 h 18288"/>
              <a:gd name="connsiteX8" fmla="*/ 3314700 w 3977640"/>
              <a:gd name="connsiteY8" fmla="*/ 18288 h 18288"/>
              <a:gd name="connsiteX9" fmla="*/ 2771089 w 3977640"/>
              <a:gd name="connsiteY9" fmla="*/ 18288 h 18288"/>
              <a:gd name="connsiteX10" fmla="*/ 2227478 w 3977640"/>
              <a:gd name="connsiteY10" fmla="*/ 18288 h 18288"/>
              <a:gd name="connsiteX11" fmla="*/ 1524762 w 3977640"/>
              <a:gd name="connsiteY11" fmla="*/ 18288 h 18288"/>
              <a:gd name="connsiteX12" fmla="*/ 941375 w 3977640"/>
              <a:gd name="connsiteY12" fmla="*/ 18288 h 18288"/>
              <a:gd name="connsiteX13" fmla="*/ 0 w 3977640"/>
              <a:gd name="connsiteY13" fmla="*/ 18288 h 18288"/>
              <a:gd name="connsiteX14" fmla="*/ 0 w 3977640"/>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77640" h="18288" fill="none" extrusionOk="0">
                <a:moveTo>
                  <a:pt x="0" y="0"/>
                </a:moveTo>
                <a:cubicBezTo>
                  <a:pt x="362724" y="-2785"/>
                  <a:pt x="438784" y="-35866"/>
                  <a:pt x="742493" y="0"/>
                </a:cubicBezTo>
                <a:cubicBezTo>
                  <a:pt x="1046202" y="35866"/>
                  <a:pt x="1214361" y="6330"/>
                  <a:pt x="1445209" y="0"/>
                </a:cubicBezTo>
                <a:cubicBezTo>
                  <a:pt x="1676057" y="-6330"/>
                  <a:pt x="1906372" y="-3266"/>
                  <a:pt x="2147926" y="0"/>
                </a:cubicBezTo>
                <a:cubicBezTo>
                  <a:pt x="2389480" y="3266"/>
                  <a:pt x="2520714" y="16824"/>
                  <a:pt x="2691536" y="0"/>
                </a:cubicBezTo>
                <a:cubicBezTo>
                  <a:pt x="2862358" y="-16824"/>
                  <a:pt x="3036508" y="-14038"/>
                  <a:pt x="3274924" y="0"/>
                </a:cubicBezTo>
                <a:cubicBezTo>
                  <a:pt x="3513340" y="14038"/>
                  <a:pt x="3634141" y="-18809"/>
                  <a:pt x="3977640" y="0"/>
                </a:cubicBezTo>
                <a:cubicBezTo>
                  <a:pt x="3977140" y="8855"/>
                  <a:pt x="3977749" y="14521"/>
                  <a:pt x="3977640" y="18288"/>
                </a:cubicBezTo>
                <a:cubicBezTo>
                  <a:pt x="3757007" y="32029"/>
                  <a:pt x="3469003" y="-5112"/>
                  <a:pt x="3314700" y="18288"/>
                </a:cubicBezTo>
                <a:cubicBezTo>
                  <a:pt x="3160397" y="41688"/>
                  <a:pt x="2914663" y="19512"/>
                  <a:pt x="2771089" y="18288"/>
                </a:cubicBezTo>
                <a:cubicBezTo>
                  <a:pt x="2627515" y="17064"/>
                  <a:pt x="2417576" y="42034"/>
                  <a:pt x="2227478" y="18288"/>
                </a:cubicBezTo>
                <a:cubicBezTo>
                  <a:pt x="2037380" y="-5458"/>
                  <a:pt x="1775246" y="-2032"/>
                  <a:pt x="1524762" y="18288"/>
                </a:cubicBezTo>
                <a:cubicBezTo>
                  <a:pt x="1274278" y="38608"/>
                  <a:pt x="1225405" y="46940"/>
                  <a:pt x="941375" y="18288"/>
                </a:cubicBezTo>
                <a:cubicBezTo>
                  <a:pt x="657345" y="-10364"/>
                  <a:pt x="468340" y="57851"/>
                  <a:pt x="0" y="18288"/>
                </a:cubicBezTo>
                <a:cubicBezTo>
                  <a:pt x="683" y="12014"/>
                  <a:pt x="724" y="5908"/>
                  <a:pt x="0" y="0"/>
                </a:cubicBezTo>
                <a:close/>
              </a:path>
              <a:path w="3977640" h="18288" stroke="0" extrusionOk="0">
                <a:moveTo>
                  <a:pt x="0" y="0"/>
                </a:moveTo>
                <a:cubicBezTo>
                  <a:pt x="167643" y="7540"/>
                  <a:pt x="416663" y="12011"/>
                  <a:pt x="623164" y="0"/>
                </a:cubicBezTo>
                <a:cubicBezTo>
                  <a:pt x="829665" y="-12011"/>
                  <a:pt x="908844" y="7531"/>
                  <a:pt x="1166774" y="0"/>
                </a:cubicBezTo>
                <a:cubicBezTo>
                  <a:pt x="1424704" y="-7531"/>
                  <a:pt x="1745729" y="22552"/>
                  <a:pt x="1909267" y="0"/>
                </a:cubicBezTo>
                <a:cubicBezTo>
                  <a:pt x="2072805" y="-22552"/>
                  <a:pt x="2313264" y="2550"/>
                  <a:pt x="2532431" y="0"/>
                </a:cubicBezTo>
                <a:cubicBezTo>
                  <a:pt x="2751598" y="-2550"/>
                  <a:pt x="2914229" y="-1772"/>
                  <a:pt x="3155594" y="0"/>
                </a:cubicBezTo>
                <a:cubicBezTo>
                  <a:pt x="3396959" y="1772"/>
                  <a:pt x="3603015" y="-38331"/>
                  <a:pt x="3977640" y="0"/>
                </a:cubicBezTo>
                <a:cubicBezTo>
                  <a:pt x="3976742" y="7180"/>
                  <a:pt x="3977809" y="13790"/>
                  <a:pt x="3977640" y="18288"/>
                </a:cubicBezTo>
                <a:cubicBezTo>
                  <a:pt x="3733612" y="44026"/>
                  <a:pt x="3504694" y="34704"/>
                  <a:pt x="3314700" y="18288"/>
                </a:cubicBezTo>
                <a:cubicBezTo>
                  <a:pt x="3124706" y="1872"/>
                  <a:pt x="2970848" y="41228"/>
                  <a:pt x="2771089" y="18288"/>
                </a:cubicBezTo>
                <a:cubicBezTo>
                  <a:pt x="2571330" y="-4652"/>
                  <a:pt x="2374617" y="32581"/>
                  <a:pt x="2108149" y="18288"/>
                </a:cubicBezTo>
                <a:cubicBezTo>
                  <a:pt x="1841681" y="3995"/>
                  <a:pt x="1730147" y="-7187"/>
                  <a:pt x="1445209" y="18288"/>
                </a:cubicBezTo>
                <a:cubicBezTo>
                  <a:pt x="1160271" y="43763"/>
                  <a:pt x="1128446" y="30981"/>
                  <a:pt x="822046" y="18288"/>
                </a:cubicBezTo>
                <a:cubicBezTo>
                  <a:pt x="515646" y="5595"/>
                  <a:pt x="401539" y="48208"/>
                  <a:pt x="0" y="18288"/>
                </a:cubicBezTo>
                <a:cubicBezTo>
                  <a:pt x="571" y="10093"/>
                  <a:pt x="-125" y="8407"/>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AutoShape 2" descr="26,262,838 Wheat Vector Images | Depositphotos">
            <a:extLst>
              <a:ext uri="{FF2B5EF4-FFF2-40B4-BE49-F238E27FC236}">
                <a16:creationId xmlns:a16="http://schemas.microsoft.com/office/drawing/2014/main" id="{73FC48AA-983B-DA99-6F21-D9AF75FADDC9}"/>
              </a:ext>
            </a:extLst>
          </p:cNvPr>
          <p:cNvSpPr>
            <a:spLocks noChangeAspect="1" noChangeArrowheads="1"/>
          </p:cNvSpPr>
          <p:nvPr/>
        </p:nvSpPr>
        <p:spPr bwMode="auto">
          <a:xfrm>
            <a:off x="6731000" y="51181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424954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D9E8F-65AB-70A5-FDDE-6C41B3FCD98B}"/>
              </a:ext>
            </a:extLst>
          </p:cNvPr>
          <p:cNvSpPr>
            <a:spLocks noGrp="1"/>
          </p:cNvSpPr>
          <p:nvPr>
            <p:ph type="title"/>
          </p:nvPr>
        </p:nvSpPr>
        <p:spPr/>
        <p:txBody>
          <a:bodyPr>
            <a:normAutofit/>
          </a:bodyPr>
          <a:lstStyle/>
          <a:p>
            <a:r>
              <a:rPr lang="en-US" sz="3600" dirty="0">
                <a:solidFill>
                  <a:srgbClr val="FFFFFF"/>
                </a:solidFill>
                <a:latin typeface="Aharoni" panose="02010803020104030203" pitchFamily="2" charset="-79"/>
                <a:cs typeface="Aharoni" panose="02010803020104030203" pitchFamily="2" charset="-79"/>
              </a:rPr>
              <a:t>Project Type A: Experiment Continued</a:t>
            </a:r>
          </a:p>
        </p:txBody>
      </p:sp>
      <p:sp>
        <p:nvSpPr>
          <p:cNvPr id="3" name="Content Placeholder 2">
            <a:extLst>
              <a:ext uri="{FF2B5EF4-FFF2-40B4-BE49-F238E27FC236}">
                <a16:creationId xmlns:a16="http://schemas.microsoft.com/office/drawing/2014/main" id="{8A3C48DA-1F2C-B25E-3039-9C00208810E5}"/>
              </a:ext>
            </a:extLst>
          </p:cNvPr>
          <p:cNvSpPr>
            <a:spLocks noGrp="1"/>
          </p:cNvSpPr>
          <p:nvPr>
            <p:ph idx="1"/>
          </p:nvPr>
        </p:nvSpPr>
        <p:spPr>
          <a:xfrm>
            <a:off x="628650" y="1825624"/>
            <a:ext cx="7886700" cy="4667249"/>
          </a:xfrm>
        </p:spPr>
        <p:txBody>
          <a:bodyPr>
            <a:normAutofit lnSpcReduction="10000"/>
          </a:bodyPr>
          <a:lstStyle/>
          <a:p>
            <a:pPr marL="285750" indent="-285750">
              <a:buFont typeface="Wingdings" panose="05000000000000000000" pitchFamily="2" charset="2"/>
              <a:buChar char="§"/>
            </a:pPr>
            <a:r>
              <a:rPr lang="en-US" sz="2400" dirty="0">
                <a:solidFill>
                  <a:srgbClr val="FFFFFF"/>
                </a:solidFill>
              </a:rPr>
              <a:t>The </a:t>
            </a:r>
            <a:r>
              <a:rPr lang="en-US" sz="2400" b="1" u="sng" dirty="0">
                <a:solidFill>
                  <a:srgbClr val="FFFFFF"/>
                </a:solidFill>
              </a:rPr>
              <a:t>dependent variable </a:t>
            </a:r>
            <a:r>
              <a:rPr lang="en-US" sz="2400" dirty="0">
                <a:solidFill>
                  <a:srgbClr val="FFFFFF"/>
                </a:solidFill>
              </a:rPr>
              <a:t>is what is measured or observed due to changing the independent variable (or can be thought of as the result). So, if I changed the amount of water I gave to my plants, I could measure the height of the plants or judge the overall health of the plants using a rating scale.</a:t>
            </a:r>
          </a:p>
          <a:p>
            <a:pPr marL="285750" indent="-285750">
              <a:buFont typeface="Wingdings" panose="05000000000000000000" pitchFamily="2" charset="2"/>
              <a:buChar char="§"/>
            </a:pPr>
            <a:r>
              <a:rPr lang="en-US" sz="2400" b="1" u="sng" dirty="0">
                <a:solidFill>
                  <a:srgbClr val="FFFFFF"/>
                </a:solidFill>
              </a:rPr>
              <a:t>Verification:</a:t>
            </a:r>
            <a:r>
              <a:rPr lang="en-US" sz="2400" dirty="0">
                <a:solidFill>
                  <a:srgbClr val="FFFFFF"/>
                </a:solidFill>
              </a:rPr>
              <a:t> in order to trust your results as being accurate, you need to carry out many trials of each independent variable to ensure you get reliable data. So, I would grow 10 plants to receive the recommended amount of water as my control experiment, and for the variable experiment, 10 plants to receive less water and 10 plants to received more water.</a:t>
            </a:r>
          </a:p>
          <a:p>
            <a:pPr marL="285750" indent="-285750">
              <a:buFont typeface="Wingdings" panose="05000000000000000000" pitchFamily="2" charset="2"/>
              <a:buChar char="§"/>
            </a:pPr>
            <a:r>
              <a:rPr lang="en-US" dirty="0">
                <a:solidFill>
                  <a:srgbClr val="FFFFFF"/>
                </a:solidFill>
              </a:rPr>
              <a:t>See the 4-H Canada Science Fair 2023-24 Handbook </a:t>
            </a:r>
            <a:r>
              <a:rPr lang="en-US" dirty="0">
                <a:solidFill>
                  <a:srgbClr val="FFFFFF"/>
                </a:solidFill>
                <a:hlinkClick r:id="rId2"/>
              </a:rPr>
              <a:t>https://4-h-canada.ca/programs/4-h-canada-science-fair/science-fair-resources/</a:t>
            </a:r>
            <a:endParaRPr lang="en-US" dirty="0">
              <a:solidFill>
                <a:srgbClr val="FFFFFF"/>
              </a:solidFill>
            </a:endParaRPr>
          </a:p>
          <a:p>
            <a:endParaRPr lang="en-US" dirty="0"/>
          </a:p>
        </p:txBody>
      </p:sp>
    </p:spTree>
    <p:extLst>
      <p:ext uri="{BB962C8B-B14F-4D97-AF65-F5344CB8AC3E}">
        <p14:creationId xmlns:p14="http://schemas.microsoft.com/office/powerpoint/2010/main" val="2325237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67F370-ADFF-9B1A-377A-4C2042DCA68E}"/>
              </a:ext>
            </a:extLst>
          </p:cNvPr>
          <p:cNvSpPr>
            <a:spLocks noGrp="1"/>
          </p:cNvSpPr>
          <p:nvPr>
            <p:ph idx="1"/>
          </p:nvPr>
        </p:nvSpPr>
        <p:spPr>
          <a:xfrm>
            <a:off x="628650" y="590550"/>
            <a:ext cx="7886700" cy="5676900"/>
          </a:xfrm>
        </p:spPr>
        <p:txBody>
          <a:bodyPr>
            <a:normAutofit lnSpcReduction="10000"/>
          </a:bodyPr>
          <a:lstStyle/>
          <a:p>
            <a:pPr marL="0" indent="0">
              <a:buNone/>
            </a:pPr>
            <a:r>
              <a:rPr lang="en-US" sz="3600" b="1" dirty="0">
                <a:solidFill>
                  <a:srgbClr val="FFFFFF"/>
                </a:solidFill>
              </a:rPr>
              <a:t>Project Type B: Innovation</a:t>
            </a:r>
          </a:p>
          <a:p>
            <a:r>
              <a:rPr lang="en-US" sz="2400" dirty="0">
                <a:solidFill>
                  <a:srgbClr val="FFFFFF"/>
                </a:solidFill>
              </a:rPr>
              <a:t>This involves creating a new product, technique, technology, or scientific method, or modifying any of these that already exist to carry out a new task.</a:t>
            </a:r>
          </a:p>
          <a:p>
            <a:pPr marL="0" indent="0">
              <a:buNone/>
            </a:pPr>
            <a:endParaRPr lang="en-US" sz="2400" dirty="0">
              <a:solidFill>
                <a:srgbClr val="FFFFFF"/>
              </a:solidFill>
            </a:endParaRPr>
          </a:p>
          <a:p>
            <a:r>
              <a:rPr lang="en-US" sz="2400" dirty="0">
                <a:solidFill>
                  <a:srgbClr val="FFFFFF"/>
                </a:solidFill>
              </a:rPr>
              <a:t>This still needs to be tested to make sure it works under all conditions that it is intended to be used for.</a:t>
            </a:r>
          </a:p>
          <a:p>
            <a:pPr marL="0" indent="0">
              <a:buNone/>
            </a:pPr>
            <a:endParaRPr lang="en-US" sz="2400" dirty="0">
              <a:solidFill>
                <a:srgbClr val="FFFFFF"/>
              </a:solidFill>
            </a:endParaRPr>
          </a:p>
          <a:p>
            <a:r>
              <a:rPr lang="en-US" sz="2400" dirty="0">
                <a:solidFill>
                  <a:srgbClr val="FFFFFF"/>
                </a:solidFill>
              </a:rPr>
              <a:t>This should have a real-world application (a need for this) with commercial capabilities. A working model or a life-size functional product is preferred.</a:t>
            </a:r>
          </a:p>
          <a:p>
            <a:pPr marL="0" indent="0">
              <a:buNone/>
            </a:pPr>
            <a:endParaRPr lang="en-US" sz="2400" dirty="0">
              <a:solidFill>
                <a:srgbClr val="FFFFFF"/>
              </a:solidFill>
            </a:endParaRPr>
          </a:p>
          <a:p>
            <a:r>
              <a:rPr lang="en-US" sz="2400" dirty="0">
                <a:solidFill>
                  <a:srgbClr val="FFFFFF"/>
                </a:solidFill>
              </a:rPr>
              <a:t>See the 4-H Canada Science Fair 2023-24 Handbook </a:t>
            </a:r>
            <a:r>
              <a:rPr lang="en-US" sz="2400" dirty="0">
                <a:solidFill>
                  <a:srgbClr val="FFFFFF"/>
                </a:solidFill>
                <a:hlinkClick r:id="rId2"/>
              </a:rPr>
              <a:t>https://4-h-canada.ca/programs/4-h-canada-science-fair/science-fair-resources/</a:t>
            </a:r>
            <a:endParaRPr lang="en-US" sz="2400" dirty="0">
              <a:solidFill>
                <a:srgbClr val="FFFFFF"/>
              </a:solidFill>
            </a:endParaRPr>
          </a:p>
          <a:p>
            <a:endParaRPr lang="en-US" sz="2400" dirty="0">
              <a:solidFill>
                <a:srgbClr val="FFFFFF"/>
              </a:solidFill>
            </a:endParaRPr>
          </a:p>
          <a:p>
            <a:endParaRPr lang="en-US" sz="2400" dirty="0"/>
          </a:p>
          <a:p>
            <a:pPr marL="0" indent="0">
              <a:buNone/>
            </a:pPr>
            <a:endParaRPr lang="en-US" dirty="0"/>
          </a:p>
        </p:txBody>
      </p:sp>
    </p:spTree>
    <p:extLst>
      <p:ext uri="{BB962C8B-B14F-4D97-AF65-F5344CB8AC3E}">
        <p14:creationId xmlns:p14="http://schemas.microsoft.com/office/powerpoint/2010/main" val="467112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5C2DA9-D2E1-FEE6-F9B2-11445188910A}"/>
              </a:ext>
            </a:extLst>
          </p:cNvPr>
          <p:cNvSpPr>
            <a:spLocks noGrp="1"/>
          </p:cNvSpPr>
          <p:nvPr>
            <p:ph idx="1"/>
          </p:nvPr>
        </p:nvSpPr>
        <p:spPr>
          <a:xfrm>
            <a:off x="628650" y="368300"/>
            <a:ext cx="7886700" cy="6223000"/>
          </a:xfrm>
        </p:spPr>
        <p:txBody>
          <a:bodyPr>
            <a:normAutofit/>
          </a:bodyPr>
          <a:lstStyle/>
          <a:p>
            <a:pPr marL="0" indent="0">
              <a:buNone/>
            </a:pPr>
            <a:r>
              <a:rPr lang="en-US" sz="3600" b="1" dirty="0">
                <a:solidFill>
                  <a:srgbClr val="FFFFFF"/>
                </a:solidFill>
              </a:rPr>
              <a:t>Project Type C: Study</a:t>
            </a:r>
          </a:p>
          <a:p>
            <a:pPr marL="0" indent="0">
              <a:buNone/>
            </a:pPr>
            <a:endParaRPr lang="en-US" sz="800" dirty="0">
              <a:solidFill>
                <a:srgbClr val="FFFFFF"/>
              </a:solidFill>
            </a:endParaRPr>
          </a:p>
          <a:p>
            <a:r>
              <a:rPr lang="en-US" sz="2400" dirty="0">
                <a:solidFill>
                  <a:srgbClr val="FFFFFF"/>
                </a:solidFill>
              </a:rPr>
              <a:t>This involves researching many different sources on a topic, assembling all of the data together (overlaying) from each source to analyze to lead to a new discovery or conclusion.</a:t>
            </a:r>
          </a:p>
          <a:p>
            <a:endParaRPr lang="en-US" sz="1200" dirty="0">
              <a:solidFill>
                <a:srgbClr val="FFFFFF"/>
              </a:solidFill>
            </a:endParaRPr>
          </a:p>
          <a:p>
            <a:r>
              <a:rPr lang="en-US" sz="2400" dirty="0">
                <a:solidFill>
                  <a:srgbClr val="FFFFFF"/>
                </a:solidFill>
              </a:rPr>
              <a:t>This requires a lot of research and gaining a deeper understanding of the topics. You will need to synthesize all of the data or facts together and seeing if you are able to draw a new idea out of this process.</a:t>
            </a:r>
          </a:p>
          <a:p>
            <a:pPr marL="0" indent="0">
              <a:buNone/>
            </a:pPr>
            <a:endParaRPr lang="en-US" sz="1200" dirty="0">
              <a:solidFill>
                <a:srgbClr val="FFFFFF"/>
              </a:solidFill>
            </a:endParaRPr>
          </a:p>
          <a:p>
            <a:r>
              <a:rPr lang="en-US" sz="2400" dirty="0">
                <a:solidFill>
                  <a:srgbClr val="FFFFFF"/>
                </a:solidFill>
              </a:rPr>
              <a:t>This is NOT a book report, or researching an idea and regurgitating the facts back in a paper.</a:t>
            </a:r>
          </a:p>
          <a:p>
            <a:pPr marL="0" indent="0">
              <a:buNone/>
            </a:pPr>
            <a:endParaRPr lang="en-US" sz="1100" dirty="0">
              <a:solidFill>
                <a:srgbClr val="FFFFFF"/>
              </a:solidFill>
            </a:endParaRPr>
          </a:p>
          <a:p>
            <a:r>
              <a:rPr lang="en-US" sz="2400" dirty="0">
                <a:solidFill>
                  <a:srgbClr val="FFFFFF"/>
                </a:solidFill>
              </a:rPr>
              <a:t>See the 4-H Canada Science Fair 2023-24 Handbook </a:t>
            </a:r>
            <a:r>
              <a:rPr lang="en-US" sz="2400" dirty="0">
                <a:solidFill>
                  <a:srgbClr val="FFFFFF"/>
                </a:solidFill>
                <a:hlinkClick r:id="rId2"/>
              </a:rPr>
              <a:t>https://4-h-canada.ca/programs/4-h-canada-science-fair/science-fair-resources</a:t>
            </a:r>
            <a:r>
              <a:rPr lang="en-US" sz="2000" dirty="0">
                <a:solidFill>
                  <a:srgbClr val="FFFFFF"/>
                </a:solidFill>
                <a:hlinkClick r:id="rId2"/>
              </a:rPr>
              <a:t>/</a:t>
            </a:r>
            <a:endParaRPr lang="en-US" sz="2000" dirty="0">
              <a:solidFill>
                <a:srgbClr val="FFFFFF"/>
              </a:solidFill>
            </a:endParaRPr>
          </a:p>
          <a:p>
            <a:endParaRPr lang="en-US" sz="2000" dirty="0">
              <a:solidFill>
                <a:srgbClr val="FFFFFF"/>
              </a:solidFill>
            </a:endParaRPr>
          </a:p>
          <a:p>
            <a:endParaRPr lang="en-US" sz="2400" dirty="0">
              <a:solidFill>
                <a:srgbClr val="FFFFFF"/>
              </a:solidFill>
            </a:endParaRPr>
          </a:p>
        </p:txBody>
      </p:sp>
    </p:spTree>
    <p:extLst>
      <p:ext uri="{BB962C8B-B14F-4D97-AF65-F5344CB8AC3E}">
        <p14:creationId xmlns:p14="http://schemas.microsoft.com/office/powerpoint/2010/main" val="1177916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D5B99-B802-BA29-C7DA-D5960A7F5BAA}"/>
              </a:ext>
            </a:extLst>
          </p:cNvPr>
          <p:cNvSpPr>
            <a:spLocks noGrp="1"/>
          </p:cNvSpPr>
          <p:nvPr>
            <p:ph type="title"/>
          </p:nvPr>
        </p:nvSpPr>
        <p:spPr>
          <a:xfrm>
            <a:off x="628650" y="161927"/>
            <a:ext cx="7886700" cy="688974"/>
          </a:xfrm>
        </p:spPr>
        <p:txBody>
          <a:bodyPr/>
          <a:lstStyle/>
          <a:p>
            <a:r>
              <a:rPr lang="en-US" b="1" dirty="0">
                <a:solidFill>
                  <a:srgbClr val="FFFFFF"/>
                </a:solidFill>
                <a:latin typeface="Aharoni" panose="02010803020104030203" pitchFamily="2" charset="-79"/>
                <a:cs typeface="Aharoni" panose="02010803020104030203" pitchFamily="2" charset="-79"/>
              </a:rPr>
              <a:t>Requirements:</a:t>
            </a:r>
          </a:p>
        </p:txBody>
      </p:sp>
      <p:sp>
        <p:nvSpPr>
          <p:cNvPr id="3" name="Content Placeholder 2">
            <a:extLst>
              <a:ext uri="{FF2B5EF4-FFF2-40B4-BE49-F238E27FC236}">
                <a16:creationId xmlns:a16="http://schemas.microsoft.com/office/drawing/2014/main" id="{22AB19DA-2537-A2B6-1BF4-EBAE697C7AC2}"/>
              </a:ext>
            </a:extLst>
          </p:cNvPr>
          <p:cNvSpPr>
            <a:spLocks noGrp="1"/>
          </p:cNvSpPr>
          <p:nvPr>
            <p:ph idx="1"/>
          </p:nvPr>
        </p:nvSpPr>
        <p:spPr>
          <a:xfrm>
            <a:off x="393700" y="850900"/>
            <a:ext cx="8407400" cy="5845173"/>
          </a:xfrm>
        </p:spPr>
        <p:txBody>
          <a:bodyPr>
            <a:normAutofit lnSpcReduction="10000"/>
          </a:bodyPr>
          <a:lstStyle/>
          <a:p>
            <a:pPr marL="0" indent="0">
              <a:buNone/>
            </a:pPr>
            <a:r>
              <a:rPr lang="en-US" dirty="0">
                <a:solidFill>
                  <a:srgbClr val="FFFFFF"/>
                </a:solidFill>
              </a:rPr>
              <a:t>Your project will need to have:</a:t>
            </a:r>
          </a:p>
          <a:p>
            <a:pPr marL="0" indent="0">
              <a:buNone/>
            </a:pPr>
            <a:endParaRPr lang="en-US" sz="1300" dirty="0">
              <a:solidFill>
                <a:srgbClr val="FFFFFF"/>
              </a:solidFill>
            </a:endParaRPr>
          </a:p>
          <a:p>
            <a:pPr marL="457200" indent="-457200">
              <a:buAutoNum type="arabicPeriod"/>
            </a:pPr>
            <a:r>
              <a:rPr lang="en-US" dirty="0">
                <a:solidFill>
                  <a:srgbClr val="FFFFFF"/>
                </a:solidFill>
              </a:rPr>
              <a:t>Project Display – see the slides that follow. There is a template for a trifold board with the requirements. If you advance onto the Canada Wide Science Fai, you will need to use a different format that will be found much further down in the slides.</a:t>
            </a:r>
          </a:p>
          <a:p>
            <a:pPr marL="457200" indent="-457200">
              <a:buAutoNum type="arabicPeriod"/>
            </a:pPr>
            <a:r>
              <a:rPr lang="en-US" dirty="0">
                <a:solidFill>
                  <a:srgbClr val="FFFFFF"/>
                </a:solidFill>
              </a:rPr>
              <a:t>Logbook – this is like a diary of your project. It can be a notebook or a folder. It does not have to look pretty, but it needs to be thorough. This is where you include:</a:t>
            </a:r>
          </a:p>
          <a:p>
            <a:pPr marL="0" indent="0">
              <a:buNone/>
            </a:pPr>
            <a:r>
              <a:rPr lang="en-US" dirty="0">
                <a:solidFill>
                  <a:srgbClr val="FFFFFF"/>
                </a:solidFill>
              </a:rPr>
              <a:t>	- Research, Jot notes and Brainstorming</a:t>
            </a:r>
          </a:p>
          <a:p>
            <a:pPr marL="0" indent="0">
              <a:buNone/>
            </a:pPr>
            <a:r>
              <a:rPr lang="en-US" dirty="0">
                <a:solidFill>
                  <a:srgbClr val="FFFFFF"/>
                </a:solidFill>
              </a:rPr>
              <a:t>	- Diagrams and Prototype Designs</a:t>
            </a:r>
          </a:p>
          <a:p>
            <a:pPr marL="0" indent="0">
              <a:buNone/>
            </a:pPr>
            <a:r>
              <a:rPr lang="en-US" dirty="0">
                <a:solidFill>
                  <a:srgbClr val="FFFFFF"/>
                </a:solidFill>
              </a:rPr>
              <a:t>	- Questions and Hypotheses</a:t>
            </a:r>
          </a:p>
          <a:p>
            <a:pPr marL="0" indent="0">
              <a:buNone/>
            </a:pPr>
            <a:r>
              <a:rPr lang="en-US" dirty="0">
                <a:solidFill>
                  <a:srgbClr val="FFFFFF"/>
                </a:solidFill>
              </a:rPr>
              <a:t>	- Materials and Procedures</a:t>
            </a:r>
          </a:p>
          <a:p>
            <a:pPr marL="0" indent="0">
              <a:buNone/>
            </a:pPr>
            <a:r>
              <a:rPr lang="en-US" dirty="0">
                <a:solidFill>
                  <a:srgbClr val="FFFFFF"/>
                </a:solidFill>
              </a:rPr>
              <a:t>	- Observations</a:t>
            </a:r>
          </a:p>
          <a:p>
            <a:pPr marL="0" indent="0">
              <a:buNone/>
            </a:pPr>
            <a:r>
              <a:rPr lang="en-US" dirty="0">
                <a:solidFill>
                  <a:srgbClr val="FFFFFF"/>
                </a:solidFill>
              </a:rPr>
              <a:t>	- Conclusions</a:t>
            </a:r>
          </a:p>
          <a:p>
            <a:pPr marL="0" indent="0">
              <a:buNone/>
            </a:pPr>
            <a:r>
              <a:rPr lang="en-US" dirty="0">
                <a:solidFill>
                  <a:srgbClr val="FFFFFF"/>
                </a:solidFill>
              </a:rPr>
              <a:t>	- Challenges</a:t>
            </a:r>
          </a:p>
          <a:p>
            <a:pPr marL="0" indent="0">
              <a:buNone/>
            </a:pPr>
            <a:r>
              <a:rPr lang="en-US" dirty="0">
                <a:solidFill>
                  <a:srgbClr val="FFFFFF"/>
                </a:solidFill>
              </a:rPr>
              <a:t>3. Report – see the Template coming up in the slides.</a:t>
            </a:r>
          </a:p>
        </p:txBody>
      </p:sp>
    </p:spTree>
    <p:extLst>
      <p:ext uri="{BB962C8B-B14F-4D97-AF65-F5344CB8AC3E}">
        <p14:creationId xmlns:p14="http://schemas.microsoft.com/office/powerpoint/2010/main" val="25986059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D6876-E5BD-7A6A-8D82-955FF9372ECD}"/>
              </a:ext>
            </a:extLst>
          </p:cNvPr>
          <p:cNvSpPr>
            <a:spLocks noGrp="1"/>
          </p:cNvSpPr>
          <p:nvPr>
            <p:ph type="title"/>
          </p:nvPr>
        </p:nvSpPr>
        <p:spPr>
          <a:xfrm>
            <a:off x="584200" y="76200"/>
            <a:ext cx="7886700" cy="739774"/>
          </a:xfrm>
        </p:spPr>
        <p:txBody>
          <a:bodyPr>
            <a:normAutofit/>
          </a:bodyPr>
          <a:lstStyle/>
          <a:p>
            <a:r>
              <a:rPr lang="en-US" sz="4000" dirty="0">
                <a:solidFill>
                  <a:srgbClr val="FFFFFF"/>
                </a:solidFill>
                <a:latin typeface="Aharoni" panose="02010803020104030203" pitchFamily="2" charset="-79"/>
                <a:cs typeface="Aharoni" panose="02010803020104030203" pitchFamily="2" charset="-79"/>
              </a:rPr>
              <a:t>Requirements Continued……..</a:t>
            </a:r>
          </a:p>
        </p:txBody>
      </p:sp>
      <p:sp>
        <p:nvSpPr>
          <p:cNvPr id="3" name="Content Placeholder 2">
            <a:extLst>
              <a:ext uri="{FF2B5EF4-FFF2-40B4-BE49-F238E27FC236}">
                <a16:creationId xmlns:a16="http://schemas.microsoft.com/office/drawing/2014/main" id="{0B973BAD-96F9-A01E-27EC-20A79C2143EB}"/>
              </a:ext>
            </a:extLst>
          </p:cNvPr>
          <p:cNvSpPr>
            <a:spLocks noGrp="1"/>
          </p:cNvSpPr>
          <p:nvPr>
            <p:ph idx="1"/>
          </p:nvPr>
        </p:nvSpPr>
        <p:spPr>
          <a:xfrm>
            <a:off x="349250" y="815974"/>
            <a:ext cx="8445500" cy="5816600"/>
          </a:xfrm>
        </p:spPr>
        <p:txBody>
          <a:bodyPr>
            <a:normAutofit fontScale="92500" lnSpcReduction="10000"/>
          </a:bodyPr>
          <a:lstStyle/>
          <a:p>
            <a:r>
              <a:rPr lang="en-US" dirty="0">
                <a:solidFill>
                  <a:srgbClr val="FFFFFF"/>
                </a:solidFill>
              </a:rPr>
              <a:t>Citations – You must use APA Style to cite all sources of your information and ideas.</a:t>
            </a:r>
          </a:p>
          <a:p>
            <a:r>
              <a:rPr lang="en-US" dirty="0">
                <a:solidFill>
                  <a:srgbClr val="FFFFFF"/>
                </a:solidFill>
              </a:rPr>
              <a:t>Follow Safety Procedures:</a:t>
            </a:r>
          </a:p>
          <a:p>
            <a:pPr marL="0" indent="0">
              <a:buNone/>
            </a:pPr>
            <a:r>
              <a:rPr lang="en-US" dirty="0">
                <a:solidFill>
                  <a:srgbClr val="FFFFFF"/>
                </a:solidFill>
              </a:rPr>
              <a:t>	- Chemical Safety and SDS’s </a:t>
            </a:r>
          </a:p>
          <a:p>
            <a:pPr marL="0" indent="0">
              <a:buNone/>
            </a:pPr>
            <a:r>
              <a:rPr lang="en-US" dirty="0">
                <a:solidFill>
                  <a:srgbClr val="FFFFFF"/>
                </a:solidFill>
              </a:rPr>
              <a:t>	- Fire Safety </a:t>
            </a:r>
          </a:p>
          <a:p>
            <a:pPr marL="0" indent="0">
              <a:buNone/>
            </a:pPr>
            <a:r>
              <a:rPr lang="en-US" dirty="0">
                <a:solidFill>
                  <a:srgbClr val="FFFFFF"/>
                </a:solidFill>
              </a:rPr>
              <a:t>	- Electrical Safety</a:t>
            </a:r>
          </a:p>
          <a:p>
            <a:pPr marL="0" indent="0">
              <a:buNone/>
            </a:pPr>
            <a:r>
              <a:rPr lang="en-US" dirty="0">
                <a:solidFill>
                  <a:srgbClr val="FFFFFF"/>
                </a:solidFill>
              </a:rPr>
              <a:t>	- Structural and Mechanical Safety</a:t>
            </a:r>
          </a:p>
          <a:p>
            <a:pPr marL="0" indent="0">
              <a:buNone/>
            </a:pPr>
            <a:r>
              <a:rPr lang="en-US" dirty="0">
                <a:solidFill>
                  <a:srgbClr val="FFFFFF"/>
                </a:solidFill>
              </a:rPr>
              <a:t>	- Biohazards (this may require an ethics form)</a:t>
            </a:r>
          </a:p>
          <a:p>
            <a:r>
              <a:rPr lang="en-US" dirty="0">
                <a:solidFill>
                  <a:srgbClr val="FFFFFF"/>
                </a:solidFill>
              </a:rPr>
              <a:t>Ethics Forms – if you did any testing on any animals or humans, even a survey, you need to fill out the Ethics forms for this and submit this to your teacher. If there are any questions as to whether something is ethical, there is a form for that.</a:t>
            </a:r>
          </a:p>
          <a:p>
            <a:pPr marL="0" indent="0">
              <a:buNone/>
            </a:pPr>
            <a:r>
              <a:rPr lang="en-US" sz="1800" b="1" dirty="0">
                <a:solidFill>
                  <a:srgbClr val="FFFFFF"/>
                </a:solidFill>
              </a:rPr>
              <a:t>Ethics in Stem Projects:</a:t>
            </a:r>
          </a:p>
          <a:p>
            <a:pPr marL="0" indent="0">
              <a:buNone/>
            </a:pPr>
            <a:r>
              <a:rPr lang="en-US" sz="1600" dirty="0">
                <a:solidFill>
                  <a:srgbClr val="FFFFFF"/>
                </a:solidFill>
                <a:hlinkClick r:id="rId2"/>
              </a:rPr>
              <a:t>https://youthscience.public.doctract.com/doctract/documentportal/08DAEF4FCB7D3B432AB676C340C04CF5?slu=08DCC8711A8F9525EDD246D392A0D819</a:t>
            </a:r>
            <a:endParaRPr lang="en-US" sz="1600" dirty="0">
              <a:solidFill>
                <a:srgbClr val="FFFFFF"/>
              </a:solidFill>
            </a:endParaRPr>
          </a:p>
          <a:p>
            <a:pPr marL="0" indent="0">
              <a:buNone/>
            </a:pPr>
            <a:r>
              <a:rPr lang="en-US" sz="1800" b="1" dirty="0">
                <a:solidFill>
                  <a:srgbClr val="FFFFFF"/>
                </a:solidFill>
              </a:rPr>
              <a:t>Request for Advice/Ruling Ethics Committee:</a:t>
            </a:r>
          </a:p>
          <a:p>
            <a:pPr marL="0" indent="0">
              <a:buNone/>
            </a:pPr>
            <a:r>
              <a:rPr lang="en-US" sz="1600" dirty="0">
                <a:solidFill>
                  <a:srgbClr val="FFFFFF"/>
                </a:solidFill>
                <a:hlinkClick r:id="rId3"/>
              </a:rPr>
              <a:t>https://youthscience.public.doctract.com/doctract/documentportal/08DAEF4FCB7D3E2646DBD501EF460F34?slu=08DCC870D7C79040732E0452585BEAC4</a:t>
            </a:r>
            <a:endParaRPr lang="en-US" sz="1600" dirty="0">
              <a:solidFill>
                <a:srgbClr val="FFFFFF"/>
              </a:solidFill>
            </a:endParaRPr>
          </a:p>
          <a:p>
            <a:pPr marL="0" indent="0">
              <a:buNone/>
            </a:pPr>
            <a:r>
              <a:rPr lang="en-US" sz="1900" b="1" dirty="0">
                <a:solidFill>
                  <a:srgbClr val="FFFFFF"/>
                </a:solidFill>
              </a:rPr>
              <a:t>Safety in Stem Projects:</a:t>
            </a:r>
          </a:p>
          <a:p>
            <a:pPr marL="0" indent="0">
              <a:buNone/>
            </a:pPr>
            <a:r>
              <a:rPr lang="en-US" sz="1600" dirty="0">
                <a:solidFill>
                  <a:srgbClr val="FFFFFF"/>
                </a:solidFill>
                <a:hlinkClick r:id="rId4"/>
              </a:rPr>
              <a:t>https://youthscience.public.doctract.com/doctract/documentportal/08DAEF4FCB7D3EA5EA990F677525F38F?slu=08DCC875F6220BADCFB3AEB1852942B2</a:t>
            </a:r>
            <a:endParaRPr lang="en-US" sz="1600" dirty="0">
              <a:solidFill>
                <a:srgbClr val="FFFFFF"/>
              </a:solidFill>
            </a:endParaRPr>
          </a:p>
          <a:p>
            <a:pPr marL="0" indent="0">
              <a:buNone/>
            </a:pPr>
            <a:endParaRPr lang="en-US" sz="1600" dirty="0">
              <a:solidFill>
                <a:srgbClr val="FFFFFF"/>
              </a:solidFill>
            </a:endParaRPr>
          </a:p>
        </p:txBody>
      </p:sp>
    </p:spTree>
    <p:extLst>
      <p:ext uri="{BB962C8B-B14F-4D97-AF65-F5344CB8AC3E}">
        <p14:creationId xmlns:p14="http://schemas.microsoft.com/office/powerpoint/2010/main" val="1735736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2" name="Picture 41">
            <a:extLst>
              <a:ext uri="{FF2B5EF4-FFF2-40B4-BE49-F238E27FC236}">
                <a16:creationId xmlns:a16="http://schemas.microsoft.com/office/drawing/2014/main" id="{8169B92A-E294-1CDE-3D47-234FC5BBC02A}"/>
              </a:ext>
            </a:extLst>
          </p:cNvPr>
          <p:cNvPicPr>
            <a:picLocks noChangeAspect="1"/>
          </p:cNvPicPr>
          <p:nvPr/>
        </p:nvPicPr>
        <p:blipFill>
          <a:blip r:embed="rId2"/>
          <a:stretch>
            <a:fillRect/>
          </a:stretch>
        </p:blipFill>
        <p:spPr>
          <a:xfrm>
            <a:off x="514179" y="407010"/>
            <a:ext cx="8115641" cy="5196989"/>
          </a:xfrm>
          <a:prstGeom prst="rect">
            <a:avLst/>
          </a:prstGeom>
        </p:spPr>
      </p:pic>
      <p:sp>
        <p:nvSpPr>
          <p:cNvPr id="43" name="TextBox 42">
            <a:extLst>
              <a:ext uri="{FF2B5EF4-FFF2-40B4-BE49-F238E27FC236}">
                <a16:creationId xmlns:a16="http://schemas.microsoft.com/office/drawing/2014/main" id="{AC647651-F433-8E61-52CE-21C5CD3588F5}"/>
              </a:ext>
            </a:extLst>
          </p:cNvPr>
          <p:cNvSpPr txBox="1"/>
          <p:nvPr/>
        </p:nvSpPr>
        <p:spPr>
          <a:xfrm>
            <a:off x="2433638" y="37678"/>
            <a:ext cx="4276724" cy="369332"/>
          </a:xfrm>
          <a:prstGeom prst="rect">
            <a:avLst/>
          </a:prstGeom>
          <a:noFill/>
        </p:spPr>
        <p:txBody>
          <a:bodyPr wrap="square" rtlCol="0">
            <a:spAutoFit/>
          </a:bodyPr>
          <a:lstStyle/>
          <a:p>
            <a:pPr algn="ctr"/>
            <a:r>
              <a:rPr lang="en-CA" dirty="0"/>
              <a:t>[Delete this slide when you’re finished]</a:t>
            </a:r>
          </a:p>
        </p:txBody>
      </p:sp>
      <p:sp>
        <p:nvSpPr>
          <p:cNvPr id="44" name="TextBox 43">
            <a:extLst>
              <a:ext uri="{FF2B5EF4-FFF2-40B4-BE49-F238E27FC236}">
                <a16:creationId xmlns:a16="http://schemas.microsoft.com/office/drawing/2014/main" id="{6483CFEF-C1AA-FA80-7F3C-B51131D0C771}"/>
              </a:ext>
            </a:extLst>
          </p:cNvPr>
          <p:cNvSpPr txBox="1"/>
          <p:nvPr/>
        </p:nvSpPr>
        <p:spPr>
          <a:xfrm flipH="1">
            <a:off x="1554359" y="5249917"/>
            <a:ext cx="6035279" cy="1277273"/>
          </a:xfrm>
          <a:prstGeom prst="rect">
            <a:avLst/>
          </a:prstGeom>
          <a:noFill/>
        </p:spPr>
        <p:txBody>
          <a:bodyPr wrap="square" rtlCol="0">
            <a:spAutoFit/>
          </a:bodyPr>
          <a:lstStyle/>
          <a:p>
            <a:pPr marL="171450" indent="-171450">
              <a:buFont typeface="Arial" panose="020B0604020202020204" pitchFamily="34" charset="0"/>
              <a:buChar char="•"/>
            </a:pPr>
            <a:r>
              <a:rPr lang="en-US" sz="1100" dirty="0">
                <a:effectLst/>
                <a:latin typeface="Segoe UI" panose="020B0502040204020203" pitchFamily="34" charset="0"/>
              </a:rPr>
              <a:t>Trifold board are typically 36 inches tall by 48 inches wide, with a 12-inch panel on </a:t>
            </a:r>
            <a:r>
              <a:rPr lang="en-US" sz="1100" dirty="0">
                <a:latin typeface="Segoe UI" panose="020B0502040204020203" pitchFamily="34" charset="0"/>
              </a:rPr>
              <a:t>either side and</a:t>
            </a:r>
            <a:r>
              <a:rPr lang="en-US" sz="1100" dirty="0">
                <a:effectLst/>
                <a:latin typeface="Segoe UI" panose="020B0502040204020203" pitchFamily="34" charset="0"/>
              </a:rPr>
              <a:t> a 24-inch panel in the middle. You can fit 14 sheets of 8.5”x11” paper on it, plus space for your title. </a:t>
            </a:r>
          </a:p>
          <a:p>
            <a:pPr marL="171450" indent="-171450">
              <a:buFont typeface="Arial" panose="020B0604020202020204" pitchFamily="34" charset="0"/>
              <a:buChar char="•"/>
            </a:pPr>
            <a:r>
              <a:rPr lang="en-US" sz="1100" dirty="0">
                <a:latin typeface="Segoe UI" panose="020B0502040204020203" pitchFamily="34" charset="0"/>
              </a:rPr>
              <a:t>This is just a suggestion of where things could go – </a:t>
            </a:r>
            <a:r>
              <a:rPr lang="en-US" sz="1100" b="1" dirty="0">
                <a:latin typeface="Segoe UI" panose="020B0502040204020203" pitchFamily="34" charset="0"/>
              </a:rPr>
              <a:t>your board doesn’t have to look like this! </a:t>
            </a:r>
            <a:r>
              <a:rPr lang="en-US" sz="1100" dirty="0">
                <a:latin typeface="Segoe UI" panose="020B0502040204020203" pitchFamily="34" charset="0"/>
              </a:rPr>
              <a:t>We strongly recommend making your takeaway statement (1) and hero image (2) big and on the middle panel , but beyond that, it’s up to you! Change the </a:t>
            </a:r>
            <a:r>
              <a:rPr lang="en-US" sz="1100" dirty="0" err="1">
                <a:latin typeface="Segoe UI" panose="020B0502040204020203" pitchFamily="34" charset="0"/>
              </a:rPr>
              <a:t>colours</a:t>
            </a:r>
            <a:r>
              <a:rPr lang="en-US" sz="1100" dirty="0">
                <a:latin typeface="Segoe UI" panose="020B0502040204020203" pitchFamily="34" charset="0"/>
              </a:rPr>
              <a:t>/background images of the following slides and make this project your own!</a:t>
            </a:r>
            <a:endParaRPr lang="en-CA" sz="1100" dirty="0"/>
          </a:p>
        </p:txBody>
      </p:sp>
    </p:spTree>
    <p:extLst>
      <p:ext uri="{BB962C8B-B14F-4D97-AF65-F5344CB8AC3E}">
        <p14:creationId xmlns:p14="http://schemas.microsoft.com/office/powerpoint/2010/main" val="2759544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5BC161-E58B-2176-BB42-3751576EF6B6}"/>
              </a:ext>
            </a:extLst>
          </p:cNvPr>
          <p:cNvSpPr>
            <a:spLocks noGrp="1"/>
          </p:cNvSpPr>
          <p:nvPr>
            <p:ph idx="1"/>
          </p:nvPr>
        </p:nvSpPr>
        <p:spPr>
          <a:xfrm>
            <a:off x="472272" y="444640"/>
            <a:ext cx="8199455" cy="5968720"/>
          </a:xfrm>
        </p:spPr>
        <p:txBody>
          <a:bodyPr>
            <a:normAutofit fontScale="85000" lnSpcReduction="20000"/>
          </a:bodyPr>
          <a:lstStyle/>
          <a:p>
            <a:pPr marL="0" indent="0">
              <a:buNone/>
            </a:pPr>
            <a:r>
              <a:rPr lang="en-CA" sz="3200" dirty="0">
                <a:solidFill>
                  <a:srgbClr val="F8F8F8"/>
                </a:solidFill>
                <a:latin typeface="Arial Black" panose="020B0A04020102020204" pitchFamily="34" charset="0"/>
                <a:cs typeface="Aharoni" panose="02010803020104030203" pitchFamily="2" charset="-79"/>
              </a:rPr>
              <a:t>Big takeaway statement (1)</a:t>
            </a:r>
          </a:p>
          <a:p>
            <a:pPr marL="0" indent="0">
              <a:buNone/>
            </a:pPr>
            <a:endParaRPr lang="en-CA" sz="1300" dirty="0">
              <a:solidFill>
                <a:srgbClr val="F8F8F8"/>
              </a:solidFill>
              <a:latin typeface="Arial Black" panose="020B0A04020102020204" pitchFamily="34" charset="0"/>
              <a:cs typeface="Aharoni" panose="02010803020104030203" pitchFamily="2" charset="-79"/>
            </a:endParaRPr>
          </a:p>
          <a:p>
            <a:pPr marL="0" indent="0">
              <a:buNone/>
            </a:pPr>
            <a:r>
              <a:rPr lang="en-CA" sz="7100" dirty="0">
                <a:solidFill>
                  <a:srgbClr val="F8F8F8"/>
                </a:solidFill>
                <a:latin typeface="Arial Black" panose="020B0A04020102020204" pitchFamily="34" charset="0"/>
                <a:cs typeface="Aharoni" panose="02010803020104030203" pitchFamily="2" charset="-79"/>
              </a:rPr>
              <a:t>Teach people the main thing you want them to remember from your project in </a:t>
            </a:r>
          </a:p>
          <a:p>
            <a:pPr marL="0" indent="0">
              <a:buNone/>
            </a:pPr>
            <a:r>
              <a:rPr lang="en-CA" sz="7100" dirty="0">
                <a:solidFill>
                  <a:srgbClr val="F8F8F8"/>
                </a:solidFill>
                <a:latin typeface="Arial Black" panose="020B0A04020102020204" pitchFamily="34" charset="0"/>
                <a:cs typeface="Aharoni" panose="02010803020104030203" pitchFamily="2" charset="-79"/>
              </a:rPr>
              <a:t>5 seconds as they walk by.</a:t>
            </a:r>
          </a:p>
          <a:p>
            <a:pPr marL="0" indent="0">
              <a:buNone/>
            </a:pPr>
            <a:r>
              <a:rPr lang="en-CA" sz="3200" dirty="0">
                <a:solidFill>
                  <a:srgbClr val="F8F8F8"/>
                </a:solidFill>
                <a:latin typeface="Arial Black" panose="020B0A04020102020204" pitchFamily="34" charset="0"/>
                <a:cs typeface="Aharoni" panose="02010803020104030203" pitchFamily="2" charset="-79"/>
              </a:rPr>
              <a:t>(This is different than your title.)</a:t>
            </a:r>
            <a:endParaRPr lang="en-CA" sz="4800" dirty="0">
              <a:solidFill>
                <a:srgbClr val="F8F8F8"/>
              </a:solidFill>
            </a:endParaRPr>
          </a:p>
        </p:txBody>
      </p:sp>
    </p:spTree>
    <p:extLst>
      <p:ext uri="{BB962C8B-B14F-4D97-AF65-F5344CB8AC3E}">
        <p14:creationId xmlns:p14="http://schemas.microsoft.com/office/powerpoint/2010/main" val="2703548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5BC161-E58B-2176-BB42-3751576EF6B6}"/>
              </a:ext>
            </a:extLst>
          </p:cNvPr>
          <p:cNvSpPr>
            <a:spLocks noGrp="1"/>
          </p:cNvSpPr>
          <p:nvPr>
            <p:ph idx="1"/>
          </p:nvPr>
        </p:nvSpPr>
        <p:spPr>
          <a:xfrm>
            <a:off x="472272" y="444640"/>
            <a:ext cx="8199455" cy="5968720"/>
          </a:xfrm>
        </p:spPr>
        <p:txBody>
          <a:bodyPr>
            <a:normAutofit/>
          </a:bodyPr>
          <a:lstStyle/>
          <a:p>
            <a:pPr marL="0" indent="0">
              <a:buNone/>
            </a:pPr>
            <a:r>
              <a:rPr lang="en-CA" sz="3200" dirty="0">
                <a:solidFill>
                  <a:srgbClr val="F8F8F8"/>
                </a:solidFill>
                <a:latin typeface="Arial Black" panose="020B0A04020102020204" pitchFamily="34" charset="0"/>
                <a:cs typeface="Aharoni" panose="02010803020104030203" pitchFamily="2" charset="-79"/>
              </a:rPr>
              <a:t>Hero image (2)</a:t>
            </a:r>
          </a:p>
          <a:p>
            <a:pPr marL="0" indent="0">
              <a:buNone/>
            </a:pPr>
            <a:r>
              <a:rPr lang="en-CA" sz="7200" dirty="0">
                <a:solidFill>
                  <a:srgbClr val="F8F8F8"/>
                </a:solidFill>
                <a:latin typeface="Arial Black" panose="020B0A04020102020204" pitchFamily="34" charset="0"/>
                <a:cs typeface="Aharoni" panose="02010803020104030203" pitchFamily="2" charset="-79"/>
              </a:rPr>
              <a:t>Use a large image here that captures what you did in your project.</a:t>
            </a:r>
          </a:p>
        </p:txBody>
      </p:sp>
    </p:spTree>
    <p:extLst>
      <p:ext uri="{BB962C8B-B14F-4D97-AF65-F5344CB8AC3E}">
        <p14:creationId xmlns:p14="http://schemas.microsoft.com/office/powerpoint/2010/main" val="2671409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09288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Why?</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Tell us your story!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250 words, plus images</a:t>
            </a:r>
          </a:p>
        </p:txBody>
      </p:sp>
    </p:spTree>
    <p:extLst>
      <p:ext uri="{BB962C8B-B14F-4D97-AF65-F5344CB8AC3E}">
        <p14:creationId xmlns:p14="http://schemas.microsoft.com/office/powerpoint/2010/main" val="3144385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172354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Why?</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(4)</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4000" b="1" i="1" dirty="0">
                <a:solidFill>
                  <a:srgbClr val="ECEFF0"/>
                </a:solidFill>
                <a:latin typeface="Arial Black" panose="020B0A04020102020204" pitchFamily="34" charset="0"/>
                <a:cs typeface="Aharoni" panose="02010803020104030203" pitchFamily="2" charset="-79"/>
              </a:rPr>
              <a:t>Continue </a:t>
            </a: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your story</a:t>
            </a:r>
            <a:endParaRPr lang="en-CA" sz="4000" b="1" i="1" dirty="0">
              <a:solidFill>
                <a:srgbClr val="ECEFF0"/>
              </a:solidFill>
              <a:latin typeface="Arial Black" panose="020B0A04020102020204" pitchFamily="34" charset="0"/>
              <a:cs typeface="Aharoni" panose="02010803020104030203" pitchFamily="2" charset="-79"/>
            </a:endParaRPr>
          </a:p>
        </p:txBody>
      </p:sp>
    </p:spTree>
    <p:extLst>
      <p:ext uri="{BB962C8B-B14F-4D97-AF65-F5344CB8AC3E}">
        <p14:creationId xmlns:p14="http://schemas.microsoft.com/office/powerpoint/2010/main" val="266175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63928-F469-61E0-9EFD-4EDD67C29844}"/>
              </a:ext>
            </a:extLst>
          </p:cNvPr>
          <p:cNvSpPr>
            <a:spLocks noGrp="1"/>
          </p:cNvSpPr>
          <p:nvPr>
            <p:ph type="title"/>
          </p:nvPr>
        </p:nvSpPr>
        <p:spPr>
          <a:xfrm>
            <a:off x="717550" y="315911"/>
            <a:ext cx="7886700" cy="1325563"/>
          </a:xfrm>
        </p:spPr>
        <p:txBody>
          <a:bodyPr>
            <a:normAutofit/>
          </a:bodyPr>
          <a:lstStyle/>
          <a:p>
            <a:r>
              <a:rPr lang="en-US" sz="4000" dirty="0">
                <a:solidFill>
                  <a:srgbClr val="FFFFFF"/>
                </a:solidFill>
                <a:latin typeface="Aharoni" panose="02010803020104030203" pitchFamily="2" charset="-79"/>
                <a:cs typeface="Aharoni" panose="02010803020104030203" pitchFamily="2" charset="-79"/>
              </a:rPr>
              <a:t>Science Fair  STEAM Fair</a:t>
            </a:r>
          </a:p>
        </p:txBody>
      </p:sp>
      <p:sp>
        <p:nvSpPr>
          <p:cNvPr id="3" name="Content Placeholder 2">
            <a:extLst>
              <a:ext uri="{FF2B5EF4-FFF2-40B4-BE49-F238E27FC236}">
                <a16:creationId xmlns:a16="http://schemas.microsoft.com/office/drawing/2014/main" id="{F8DF17C8-24F7-A401-CB64-F2B6962F3606}"/>
              </a:ext>
            </a:extLst>
          </p:cNvPr>
          <p:cNvSpPr>
            <a:spLocks noGrp="1"/>
          </p:cNvSpPr>
          <p:nvPr>
            <p:ph idx="1"/>
          </p:nvPr>
        </p:nvSpPr>
        <p:spPr>
          <a:xfrm>
            <a:off x="355600" y="1616074"/>
            <a:ext cx="8394700" cy="4822826"/>
          </a:xfrm>
        </p:spPr>
        <p:txBody>
          <a:bodyPr>
            <a:normAutofit/>
          </a:bodyPr>
          <a:lstStyle/>
          <a:p>
            <a:r>
              <a:rPr lang="en-US" sz="2400" b="1" dirty="0">
                <a:solidFill>
                  <a:srgbClr val="FFFFFF"/>
                </a:solidFill>
              </a:rPr>
              <a:t>Why do we call our Science Fair a STEAM Fair instead?</a:t>
            </a:r>
            <a:endParaRPr lang="en-US" b="1" dirty="0">
              <a:solidFill>
                <a:srgbClr val="FFFFFF"/>
              </a:solidFill>
            </a:endParaRPr>
          </a:p>
          <a:p>
            <a:r>
              <a:rPr lang="en-US" dirty="0">
                <a:solidFill>
                  <a:srgbClr val="FFFFFF"/>
                </a:solidFill>
              </a:rPr>
              <a:t>STEAM is a more inclusive idea that recognizes the many different disciplines it includes. Science is still there – it is the “S” in STEAM. So what are the other disciplines involved?</a:t>
            </a:r>
          </a:p>
          <a:p>
            <a:pPr marL="0" indent="0">
              <a:buNone/>
            </a:pPr>
            <a:endParaRPr lang="en-US" sz="1100" dirty="0">
              <a:solidFill>
                <a:srgbClr val="FFFFFF"/>
              </a:solidFill>
            </a:endParaRPr>
          </a:p>
          <a:p>
            <a:pPr marL="0" indent="0">
              <a:buNone/>
            </a:pPr>
            <a:r>
              <a:rPr lang="en-US" dirty="0">
                <a:solidFill>
                  <a:srgbClr val="FFFFFF"/>
                </a:solidFill>
              </a:rPr>
              <a:t>		T = Technology</a:t>
            </a:r>
          </a:p>
          <a:p>
            <a:pPr marL="0" indent="0">
              <a:buNone/>
            </a:pPr>
            <a:r>
              <a:rPr lang="en-US" dirty="0">
                <a:solidFill>
                  <a:srgbClr val="FFFFFF"/>
                </a:solidFill>
              </a:rPr>
              <a:t>		E = Engineering</a:t>
            </a:r>
          </a:p>
          <a:p>
            <a:pPr marL="0" indent="0">
              <a:buNone/>
            </a:pPr>
            <a:r>
              <a:rPr lang="en-US" dirty="0">
                <a:solidFill>
                  <a:srgbClr val="FFFFFF"/>
                </a:solidFill>
              </a:rPr>
              <a:t>		A = Art</a:t>
            </a:r>
          </a:p>
          <a:p>
            <a:pPr marL="0" indent="0">
              <a:buNone/>
            </a:pPr>
            <a:r>
              <a:rPr lang="en-US" dirty="0">
                <a:solidFill>
                  <a:srgbClr val="FFFFFF"/>
                </a:solidFill>
              </a:rPr>
              <a:t>		M = Math</a:t>
            </a:r>
          </a:p>
          <a:p>
            <a:pPr marL="0" indent="0">
              <a:buNone/>
            </a:pPr>
            <a:endParaRPr lang="en-US" sz="1100" dirty="0">
              <a:solidFill>
                <a:srgbClr val="FFFFFF"/>
              </a:solidFill>
            </a:endParaRPr>
          </a:p>
          <a:p>
            <a:pPr marL="0" indent="0">
              <a:buNone/>
            </a:pPr>
            <a:r>
              <a:rPr lang="en-US" b="1" dirty="0">
                <a:solidFill>
                  <a:srgbClr val="FFFFFF"/>
                </a:solidFill>
              </a:rPr>
              <a:t>Why Art? </a:t>
            </a:r>
            <a:r>
              <a:rPr lang="en-US" dirty="0">
                <a:solidFill>
                  <a:srgbClr val="FFFFFF"/>
                </a:solidFill>
              </a:rPr>
              <a:t>Without art (like models, diagrams, designs, figures, animations, </a:t>
            </a:r>
            <a:r>
              <a:rPr lang="en-US" dirty="0" err="1">
                <a:solidFill>
                  <a:srgbClr val="FFFFFF"/>
                </a:solidFill>
              </a:rPr>
              <a:t>etc</a:t>
            </a:r>
            <a:r>
              <a:rPr lang="en-US" dirty="0">
                <a:solidFill>
                  <a:srgbClr val="FFFFFF"/>
                </a:solidFill>
              </a:rPr>
              <a:t>) it would be quite difficult to understand a scientific concept. </a:t>
            </a:r>
          </a:p>
        </p:txBody>
      </p:sp>
      <p:cxnSp>
        <p:nvCxnSpPr>
          <p:cNvPr id="6" name="Straight Connector 5">
            <a:extLst>
              <a:ext uri="{FF2B5EF4-FFF2-40B4-BE49-F238E27FC236}">
                <a16:creationId xmlns:a16="http://schemas.microsoft.com/office/drawing/2014/main" id="{6BC6A7EC-5BE0-E5C7-71F8-F32C1E282419}"/>
              </a:ext>
            </a:extLst>
          </p:cNvPr>
          <p:cNvCxnSpPr>
            <a:cxnSpLocks/>
          </p:cNvCxnSpPr>
          <p:nvPr/>
        </p:nvCxnSpPr>
        <p:spPr>
          <a:xfrm>
            <a:off x="812800" y="237330"/>
            <a:ext cx="2806700" cy="135175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B552EB7-E361-A1B0-2CB6-35470449414B}"/>
              </a:ext>
            </a:extLst>
          </p:cNvPr>
          <p:cNvCxnSpPr>
            <a:cxnSpLocks/>
          </p:cNvCxnSpPr>
          <p:nvPr/>
        </p:nvCxnSpPr>
        <p:spPr>
          <a:xfrm flipV="1">
            <a:off x="812800" y="315911"/>
            <a:ext cx="2705100" cy="127317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37918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33239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6600" b="1" dirty="0">
                <a:solidFill>
                  <a:schemeClr val="bg1"/>
                </a:solidFill>
                <a:latin typeface="Arial Black" panose="020B0A04020102020204" pitchFamily="34" charset="0"/>
                <a:cs typeface="Aharoni" panose="02010803020104030203" pitchFamily="2" charset="-79"/>
              </a:rPr>
              <a:t>How?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(5)</a:t>
            </a:r>
            <a:endParaRPr lang="en-CA" sz="6600" b="1" dirty="0">
              <a:solidFill>
                <a:schemeClr val="bg1"/>
              </a:solidFill>
              <a:latin typeface="Arial Black" panose="020B0A04020102020204" pitchFamily="34" charset="0"/>
              <a:cs typeface="Aharoni" panose="02010803020104030203" pitchFamily="2" charset="-79"/>
            </a:endParaRPr>
          </a:p>
          <a:p>
            <a:r>
              <a:rPr lang="en-CA" sz="4000" b="1" i="1" dirty="0">
                <a:solidFill>
                  <a:schemeClr val="bg1"/>
                </a:solidFill>
                <a:latin typeface="Arial Black" panose="020B0A04020102020204" pitchFamily="34" charset="0"/>
                <a:cs typeface="Aharoni" panose="02010803020104030203" pitchFamily="2" charset="-79"/>
              </a:rPr>
              <a:t>How did you perform your experiment or develop your solution?</a:t>
            </a:r>
          </a:p>
          <a:p>
            <a:r>
              <a:rPr lang="en-CA" sz="2400" b="1" dirty="0">
                <a:solidFill>
                  <a:schemeClr val="bg1"/>
                </a:solidFill>
                <a:latin typeface="Arial Black" panose="020B0A04020102020204" pitchFamily="34" charset="0"/>
                <a:cs typeface="Aharoni" panose="02010803020104030203" pitchFamily="2" charset="-79"/>
              </a:rPr>
              <a:t>300 words, plus images</a:t>
            </a:r>
          </a:p>
        </p:txBody>
      </p:sp>
    </p:spTree>
    <p:extLst>
      <p:ext uri="{BB962C8B-B14F-4D97-AF65-F5344CB8AC3E}">
        <p14:creationId xmlns:p14="http://schemas.microsoft.com/office/powerpoint/2010/main" val="20968153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How?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(6)</a:t>
            </a:r>
            <a:endPar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4000" b="1" i="1" dirty="0">
                <a:solidFill>
                  <a:srgbClr val="ECEFF0"/>
                </a:solidFill>
                <a:latin typeface="Arial Black" panose="020B0A04020102020204" pitchFamily="34" charset="0"/>
                <a:cs typeface="Aharoni" panose="02010803020104030203" pitchFamily="2" charset="-79"/>
              </a:rPr>
              <a:t>Continue how you</a:t>
            </a: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did your experiment or developed your solution.</a:t>
            </a:r>
          </a:p>
        </p:txBody>
      </p:sp>
    </p:spTree>
    <p:extLst>
      <p:ext uri="{BB962C8B-B14F-4D97-AF65-F5344CB8AC3E}">
        <p14:creationId xmlns:p14="http://schemas.microsoft.com/office/powerpoint/2010/main" val="5813856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How?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(7)</a:t>
            </a:r>
            <a:endPar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4000" b="1" i="1" dirty="0">
                <a:solidFill>
                  <a:srgbClr val="ECEFF0"/>
                </a:solidFill>
                <a:latin typeface="Arial Black" panose="020B0A04020102020204" pitchFamily="34" charset="0"/>
                <a:cs typeface="Aharoni" panose="02010803020104030203" pitchFamily="2" charset="-79"/>
              </a:rPr>
              <a:t>Continue how you</a:t>
            </a: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did your experiment or developed your solution.</a:t>
            </a:r>
          </a:p>
        </p:txBody>
      </p:sp>
    </p:spTree>
    <p:extLst>
      <p:ext uri="{BB962C8B-B14F-4D97-AF65-F5344CB8AC3E}">
        <p14:creationId xmlns:p14="http://schemas.microsoft.com/office/powerpoint/2010/main" val="40147522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How?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(8)</a:t>
            </a:r>
            <a:endPar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4000" b="1" i="1" dirty="0">
                <a:solidFill>
                  <a:srgbClr val="ECEFF0"/>
                </a:solidFill>
                <a:latin typeface="Arial Black" panose="020B0A04020102020204" pitchFamily="34" charset="0"/>
                <a:cs typeface="Aharoni" panose="02010803020104030203" pitchFamily="2" charset="-79"/>
              </a:rPr>
              <a:t>Continue how you</a:t>
            </a: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did your experiment or developed your solution.</a:t>
            </a:r>
          </a:p>
        </p:txBody>
      </p:sp>
    </p:spTree>
    <p:extLst>
      <p:ext uri="{BB962C8B-B14F-4D97-AF65-F5344CB8AC3E}">
        <p14:creationId xmlns:p14="http://schemas.microsoft.com/office/powerpoint/2010/main" val="32892566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70843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What?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(9)</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Tell us your results! What did you find out?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500 words, plus images</a:t>
            </a:r>
          </a:p>
        </p:txBody>
      </p:sp>
    </p:spTree>
    <p:extLst>
      <p:ext uri="{BB962C8B-B14F-4D97-AF65-F5344CB8AC3E}">
        <p14:creationId xmlns:p14="http://schemas.microsoft.com/office/powerpoint/2010/main" val="39532722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What?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Continue to share your results. What did you find out?</a:t>
            </a:r>
          </a:p>
        </p:txBody>
      </p:sp>
    </p:spTree>
    <p:extLst>
      <p:ext uri="{BB962C8B-B14F-4D97-AF65-F5344CB8AC3E}">
        <p14:creationId xmlns:p14="http://schemas.microsoft.com/office/powerpoint/2010/main" val="37544099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33239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So What?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Tell us why your results are important and what they mean.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250 words, plus images</a:t>
            </a:r>
          </a:p>
        </p:txBody>
      </p:sp>
    </p:spTree>
    <p:extLst>
      <p:ext uri="{BB962C8B-B14F-4D97-AF65-F5344CB8AC3E}">
        <p14:creationId xmlns:p14="http://schemas.microsoft.com/office/powerpoint/2010/main" val="7304076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So What?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Continue why your results are important and what they mean.</a:t>
            </a:r>
          </a:p>
        </p:txBody>
      </p:sp>
    </p:spTree>
    <p:extLst>
      <p:ext uri="{BB962C8B-B14F-4D97-AF65-F5344CB8AC3E}">
        <p14:creationId xmlns:p14="http://schemas.microsoft.com/office/powerpoint/2010/main" val="32777282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708434"/>
          </a:xfrm>
          <a:prstGeom prst="rect">
            <a:avLst/>
          </a:prstGeom>
          <a:noFill/>
        </p:spPr>
        <p:txBody>
          <a:bodyPr wrap="square" rtlCol="0">
            <a:spAutoFit/>
          </a:bodyPr>
          <a:lstStyle/>
          <a:p>
            <a:pPr>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What’s next?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Tell us how you could extend your project.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100 words, plus images</a:t>
            </a:r>
          </a:p>
        </p:txBody>
      </p:sp>
    </p:spTree>
    <p:extLst>
      <p:ext uri="{BB962C8B-B14F-4D97-AF65-F5344CB8AC3E}">
        <p14:creationId xmlns:p14="http://schemas.microsoft.com/office/powerpoint/2010/main" val="7884682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3631763"/>
          </a:xfrm>
          <a:prstGeom prst="rect">
            <a:avLst/>
          </a:prstGeom>
          <a:noFill/>
        </p:spPr>
        <p:txBody>
          <a:bodyPr wrap="square" rtlCol="0">
            <a:spAutoFit/>
          </a:bodyPr>
          <a:lstStyle/>
          <a:p>
            <a:pPr>
              <a:defRPr/>
            </a:pPr>
            <a:r>
              <a:rPr kumimoji="0" lang="en-CA" sz="5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Thank you and References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Give thanks to people who supported you in your project. Tell us where you got your ideas, information and images.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400" b="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You can use a very small font on this slide – this information is important, but doesn’t need to take up much room. You could also use this slide for something else, and put your thank you and references along the bottom of your project display. </a:t>
            </a:r>
          </a:p>
        </p:txBody>
      </p:sp>
    </p:spTree>
    <p:extLst>
      <p:ext uri="{BB962C8B-B14F-4D97-AF65-F5344CB8AC3E}">
        <p14:creationId xmlns:p14="http://schemas.microsoft.com/office/powerpoint/2010/main" val="3943606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07448-6A10-B21A-BDE2-CA13A4C221F4}"/>
              </a:ext>
            </a:extLst>
          </p:cNvPr>
          <p:cNvSpPr>
            <a:spLocks noGrp="1"/>
          </p:cNvSpPr>
          <p:nvPr>
            <p:ph type="title"/>
          </p:nvPr>
        </p:nvSpPr>
        <p:spPr>
          <a:xfrm>
            <a:off x="628650" y="215901"/>
            <a:ext cx="7886700" cy="739774"/>
          </a:xfrm>
        </p:spPr>
        <p:txBody>
          <a:bodyPr/>
          <a:lstStyle/>
          <a:p>
            <a:r>
              <a:rPr lang="en-US" b="1" dirty="0">
                <a:solidFill>
                  <a:srgbClr val="FFFFFF"/>
                </a:solidFill>
                <a:latin typeface="Aharoni" panose="02010803020104030203" pitchFamily="2" charset="-79"/>
                <a:cs typeface="Aharoni" panose="02010803020104030203" pitchFamily="2" charset="-79"/>
              </a:rPr>
              <a:t>Why do a STEAM Fair Project?</a:t>
            </a:r>
          </a:p>
        </p:txBody>
      </p:sp>
      <p:sp>
        <p:nvSpPr>
          <p:cNvPr id="3" name="Content Placeholder 2">
            <a:extLst>
              <a:ext uri="{FF2B5EF4-FFF2-40B4-BE49-F238E27FC236}">
                <a16:creationId xmlns:a16="http://schemas.microsoft.com/office/drawing/2014/main" id="{90D12237-B1AA-6D0B-5BC3-41F51A4BCC20}"/>
              </a:ext>
            </a:extLst>
          </p:cNvPr>
          <p:cNvSpPr>
            <a:spLocks noGrp="1"/>
          </p:cNvSpPr>
          <p:nvPr>
            <p:ph idx="1"/>
          </p:nvPr>
        </p:nvSpPr>
        <p:spPr>
          <a:xfrm>
            <a:off x="495300" y="863600"/>
            <a:ext cx="8458200" cy="5778499"/>
          </a:xfrm>
        </p:spPr>
        <p:txBody>
          <a:bodyPr>
            <a:normAutofit/>
          </a:bodyPr>
          <a:lstStyle/>
          <a:p>
            <a:r>
              <a:rPr lang="en-US" sz="2400" b="1" dirty="0">
                <a:solidFill>
                  <a:srgbClr val="FFFFFF"/>
                </a:solidFill>
              </a:rPr>
              <a:t>STEAM Fair Projects allow for:</a:t>
            </a:r>
          </a:p>
          <a:p>
            <a:pPr marL="457200" indent="-279400"/>
            <a:r>
              <a:rPr lang="en-US" b="1" dirty="0">
                <a:solidFill>
                  <a:srgbClr val="FFFFFF"/>
                </a:solidFill>
              </a:rPr>
              <a:t>Learning: </a:t>
            </a:r>
            <a:r>
              <a:rPr lang="en-US" dirty="0">
                <a:solidFill>
                  <a:srgbClr val="FFFFFF"/>
                </a:solidFill>
              </a:rPr>
              <a:t>STEAM Fair Projects let students apply their knowledge to real-world situations allowing for a better understanding of scientific principles.</a:t>
            </a:r>
          </a:p>
          <a:p>
            <a:pPr marL="457200" indent="-279400"/>
            <a:r>
              <a:rPr lang="en-US" b="1" dirty="0">
                <a:solidFill>
                  <a:srgbClr val="FFFFFF"/>
                </a:solidFill>
              </a:rPr>
              <a:t>Critical thinking and problem-solving abilities</a:t>
            </a:r>
            <a:r>
              <a:rPr lang="en-US" dirty="0">
                <a:solidFill>
                  <a:srgbClr val="FFFFFF"/>
                </a:solidFill>
              </a:rPr>
              <a:t>.</a:t>
            </a:r>
          </a:p>
          <a:p>
            <a:pPr marL="457200" indent="-279400"/>
            <a:r>
              <a:rPr lang="en-US" dirty="0">
                <a:solidFill>
                  <a:srgbClr val="FFFFFF"/>
                </a:solidFill>
              </a:rPr>
              <a:t>Collaboration: Students work together and communicate effectively to reach a shared goal.</a:t>
            </a:r>
          </a:p>
          <a:p>
            <a:pPr marL="457200" indent="-279400"/>
            <a:r>
              <a:rPr lang="en-US" b="1" dirty="0">
                <a:solidFill>
                  <a:srgbClr val="FFFFFF"/>
                </a:solidFill>
              </a:rPr>
              <a:t>Creativity:</a:t>
            </a:r>
            <a:r>
              <a:rPr lang="en-US" dirty="0">
                <a:solidFill>
                  <a:srgbClr val="FFFFFF"/>
                </a:solidFill>
              </a:rPr>
              <a:t> Students are encouraged and allowed to be creative and innovative.</a:t>
            </a:r>
          </a:p>
          <a:p>
            <a:pPr marL="457200" indent="-279400"/>
            <a:r>
              <a:rPr lang="en-US" b="1" dirty="0">
                <a:solidFill>
                  <a:srgbClr val="FFFFFF"/>
                </a:solidFill>
              </a:rPr>
              <a:t>Confidence building.</a:t>
            </a:r>
          </a:p>
          <a:p>
            <a:pPr marL="457200" indent="-279400"/>
            <a:r>
              <a:rPr lang="en-US" b="1" dirty="0">
                <a:solidFill>
                  <a:srgbClr val="FFFFFF"/>
                </a:solidFill>
              </a:rPr>
              <a:t>Students to meet others with similar interest</a:t>
            </a:r>
            <a:r>
              <a:rPr lang="en-US" dirty="0">
                <a:solidFill>
                  <a:srgbClr val="FFFFFF"/>
                </a:solidFill>
              </a:rPr>
              <a:t>s.</a:t>
            </a:r>
          </a:p>
          <a:p>
            <a:pPr marL="457200" indent="-279400"/>
            <a:r>
              <a:rPr lang="en-US" b="1" dirty="0">
                <a:solidFill>
                  <a:srgbClr val="FFFFFF"/>
                </a:solidFill>
              </a:rPr>
              <a:t>Potential prizes and scholarships</a:t>
            </a:r>
            <a:r>
              <a:rPr lang="en-US" dirty="0">
                <a:solidFill>
                  <a:srgbClr val="FFFFFF"/>
                </a:solidFill>
              </a:rPr>
              <a:t>.</a:t>
            </a:r>
          </a:p>
          <a:p>
            <a:pPr marL="457200" indent="-279400"/>
            <a:r>
              <a:rPr lang="en-US" b="1" dirty="0">
                <a:solidFill>
                  <a:srgbClr val="FFFFFF"/>
                </a:solidFill>
              </a:rPr>
              <a:t>Post-secondary applications:</a:t>
            </a:r>
            <a:r>
              <a:rPr lang="en-US" dirty="0">
                <a:solidFill>
                  <a:srgbClr val="FFFFFF"/>
                </a:solidFill>
              </a:rPr>
              <a:t> Involvement can help a student stand out.</a:t>
            </a:r>
          </a:p>
          <a:p>
            <a:pPr marL="457200" indent="-279400"/>
            <a:r>
              <a:rPr lang="en-US" b="1" dirty="0">
                <a:solidFill>
                  <a:srgbClr val="FFFFFF"/>
                </a:solidFill>
              </a:rPr>
              <a:t>Personal connections: </a:t>
            </a:r>
            <a:r>
              <a:rPr lang="en-US" dirty="0">
                <a:solidFill>
                  <a:srgbClr val="FFFFFF"/>
                </a:solidFill>
              </a:rPr>
              <a:t>Students can select a topic of their choice in an area of personal interest which leads to greater ownership of the project</a:t>
            </a:r>
          </a:p>
          <a:p>
            <a:pPr marL="0" indent="0">
              <a:buNone/>
            </a:pPr>
            <a:endParaRPr lang="en-US" dirty="0"/>
          </a:p>
        </p:txBody>
      </p:sp>
    </p:spTree>
    <p:extLst>
      <p:ext uri="{BB962C8B-B14F-4D97-AF65-F5344CB8AC3E}">
        <p14:creationId xmlns:p14="http://schemas.microsoft.com/office/powerpoint/2010/main" val="28410142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8195-61C3-C1B1-9B72-586E68BAF2B3}"/>
              </a:ext>
            </a:extLst>
          </p:cNvPr>
          <p:cNvSpPr>
            <a:spLocks noGrp="1"/>
          </p:cNvSpPr>
          <p:nvPr>
            <p:ph type="title"/>
          </p:nvPr>
        </p:nvSpPr>
        <p:spPr>
          <a:xfrm>
            <a:off x="628650" y="365127"/>
            <a:ext cx="7886700" cy="1057274"/>
          </a:xfrm>
        </p:spPr>
        <p:txBody>
          <a:bodyPr>
            <a:normAutofit/>
          </a:bodyPr>
          <a:lstStyle/>
          <a:p>
            <a:r>
              <a:rPr lang="en-US" sz="4400" dirty="0">
                <a:solidFill>
                  <a:srgbClr val="FFFFFF"/>
                </a:solidFill>
                <a:latin typeface="Aharoni" panose="02010803020104030203" pitchFamily="2" charset="-79"/>
                <a:cs typeface="Aharoni" panose="02010803020104030203" pitchFamily="2" charset="-79"/>
              </a:rPr>
              <a:t>Judging</a:t>
            </a:r>
          </a:p>
        </p:txBody>
      </p:sp>
      <p:sp>
        <p:nvSpPr>
          <p:cNvPr id="3" name="Content Placeholder 2">
            <a:extLst>
              <a:ext uri="{FF2B5EF4-FFF2-40B4-BE49-F238E27FC236}">
                <a16:creationId xmlns:a16="http://schemas.microsoft.com/office/drawing/2014/main" id="{2DA3FBD3-917E-1571-BF30-AA7ADACB2DE1}"/>
              </a:ext>
            </a:extLst>
          </p:cNvPr>
          <p:cNvSpPr>
            <a:spLocks noGrp="1"/>
          </p:cNvSpPr>
          <p:nvPr>
            <p:ph idx="1"/>
          </p:nvPr>
        </p:nvSpPr>
        <p:spPr>
          <a:xfrm>
            <a:off x="628650" y="1422401"/>
            <a:ext cx="7886700" cy="5105400"/>
          </a:xfrm>
        </p:spPr>
        <p:txBody>
          <a:bodyPr>
            <a:normAutofit fontScale="77500" lnSpcReduction="20000"/>
          </a:bodyPr>
          <a:lstStyle/>
          <a:p>
            <a:r>
              <a:rPr lang="en-US" sz="3400" dirty="0">
                <a:solidFill>
                  <a:srgbClr val="FFFFFF"/>
                </a:solidFill>
              </a:rPr>
              <a:t>Here is the judging form that we use at the Regional Science Fair and it is also used at the Canada Wide Science Fair:</a:t>
            </a:r>
          </a:p>
          <a:p>
            <a:pPr marL="0" indent="0">
              <a:buNone/>
            </a:pPr>
            <a:endParaRPr lang="en-US" sz="1300" dirty="0">
              <a:solidFill>
                <a:srgbClr val="FFFFFF"/>
              </a:solidFill>
            </a:endParaRPr>
          </a:p>
          <a:p>
            <a:pPr marL="0" indent="0">
              <a:buNone/>
            </a:pPr>
            <a:r>
              <a:rPr lang="en-US" sz="2400" dirty="0">
                <a:solidFill>
                  <a:srgbClr val="FFFFFF"/>
                </a:solidFill>
                <a:hlinkClick r:id="rId2"/>
              </a:rPr>
              <a:t>https://youthscience.public.doctract.com/doctract/documentportal/08DB05440A976CFB6C08FFD7F9033488?slu=08DCC874F37A37D9D6B512828A9C1687</a:t>
            </a:r>
            <a:endParaRPr lang="en-US" sz="2400" dirty="0">
              <a:solidFill>
                <a:srgbClr val="FFFFFF"/>
              </a:solidFill>
            </a:endParaRPr>
          </a:p>
          <a:p>
            <a:pPr marL="0" indent="0">
              <a:buNone/>
            </a:pPr>
            <a:endParaRPr lang="en-US" sz="1500" dirty="0">
              <a:solidFill>
                <a:srgbClr val="FFFFFF"/>
              </a:solidFill>
            </a:endParaRPr>
          </a:p>
          <a:p>
            <a:r>
              <a:rPr lang="en-US" sz="3300" dirty="0">
                <a:solidFill>
                  <a:srgbClr val="FFFFFF"/>
                </a:solidFill>
              </a:rPr>
              <a:t>We try to invite people that have some to an extensive science background to be our judges, however, we also have some that have very little background as finding judges can be a challenge. We try to match up the level and background of the judges to the level and type of the participants’ projects.</a:t>
            </a:r>
          </a:p>
          <a:p>
            <a:pPr marL="0" indent="0">
              <a:buNone/>
            </a:pPr>
            <a:endParaRPr lang="en-US" sz="3300" dirty="0">
              <a:solidFill>
                <a:srgbClr val="FFFFFF"/>
              </a:solidFill>
            </a:endParaRPr>
          </a:p>
          <a:p>
            <a:r>
              <a:rPr lang="en-US" sz="3300" dirty="0">
                <a:solidFill>
                  <a:srgbClr val="FFFFFF"/>
                </a:solidFill>
              </a:rPr>
              <a:t>If you know of someone that would be a good fit for judging in the area, please let us know at </a:t>
            </a:r>
            <a:r>
              <a:rPr lang="en-US" sz="3300" dirty="0">
                <a:solidFill>
                  <a:srgbClr val="FFFFFF"/>
                </a:solidFill>
                <a:hlinkClick r:id="rId3"/>
              </a:rPr>
              <a:t>michael.graham@secpsd.ca</a:t>
            </a:r>
            <a:r>
              <a:rPr lang="en-US" sz="3300" dirty="0">
                <a:solidFill>
                  <a:srgbClr val="FFFFFF"/>
                </a:solidFill>
              </a:rPr>
              <a:t>. </a:t>
            </a:r>
          </a:p>
        </p:txBody>
      </p:sp>
    </p:spTree>
    <p:extLst>
      <p:ext uri="{BB962C8B-B14F-4D97-AF65-F5344CB8AC3E}">
        <p14:creationId xmlns:p14="http://schemas.microsoft.com/office/powerpoint/2010/main" val="13611006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0AC95-C3B2-A391-CC53-625CC33B7E2B}"/>
              </a:ext>
            </a:extLst>
          </p:cNvPr>
          <p:cNvSpPr>
            <a:spLocks noGrp="1"/>
          </p:cNvSpPr>
          <p:nvPr>
            <p:ph type="title"/>
          </p:nvPr>
        </p:nvSpPr>
        <p:spPr>
          <a:xfrm>
            <a:off x="495300" y="174626"/>
            <a:ext cx="8343900" cy="1325563"/>
          </a:xfrm>
        </p:spPr>
        <p:txBody>
          <a:bodyPr>
            <a:normAutofit/>
          </a:bodyPr>
          <a:lstStyle/>
          <a:p>
            <a:r>
              <a:rPr lang="en-US" sz="4000" dirty="0">
                <a:solidFill>
                  <a:srgbClr val="FFFFFF"/>
                </a:solidFill>
                <a:latin typeface="Aharoni" panose="02010803020104030203" pitchFamily="2" charset="-79"/>
                <a:cs typeface="Aharoni" panose="02010803020104030203" pitchFamily="2" charset="-79"/>
              </a:rPr>
              <a:t>Registration for the Regional STEAM Fair:</a:t>
            </a:r>
          </a:p>
        </p:txBody>
      </p:sp>
      <p:sp>
        <p:nvSpPr>
          <p:cNvPr id="3" name="Content Placeholder 2">
            <a:extLst>
              <a:ext uri="{FF2B5EF4-FFF2-40B4-BE49-F238E27FC236}">
                <a16:creationId xmlns:a16="http://schemas.microsoft.com/office/drawing/2014/main" id="{00EC256B-C5CB-451A-2B38-ACE33DF3EB3C}"/>
              </a:ext>
            </a:extLst>
          </p:cNvPr>
          <p:cNvSpPr>
            <a:spLocks noGrp="1"/>
          </p:cNvSpPr>
          <p:nvPr>
            <p:ph idx="1"/>
          </p:nvPr>
        </p:nvSpPr>
        <p:spPr>
          <a:xfrm>
            <a:off x="628650" y="1500189"/>
            <a:ext cx="7886700" cy="5183185"/>
          </a:xfrm>
        </p:spPr>
        <p:txBody>
          <a:bodyPr>
            <a:normAutofit/>
          </a:bodyPr>
          <a:lstStyle/>
          <a:p>
            <a:r>
              <a:rPr lang="en-US" dirty="0">
                <a:solidFill>
                  <a:srgbClr val="FFFFFF"/>
                </a:solidFill>
              </a:rPr>
              <a:t>The classroom teacher is to contact Jessica Morland at </a:t>
            </a:r>
            <a:r>
              <a:rPr lang="en-US" dirty="0">
                <a:solidFill>
                  <a:srgbClr val="FFFFFF"/>
                </a:solidFill>
                <a:hlinkClick r:id="rId2">
                  <a:extLst>
                    <a:ext uri="{A12FA001-AC4F-418D-AE19-62706E023703}">
                      <ahyp:hlinkClr xmlns:ahyp="http://schemas.microsoft.com/office/drawing/2018/hyperlinkcolor" val="tx"/>
                    </a:ext>
                  </a:extLst>
                </a:hlinkClick>
              </a:rPr>
              <a:t>Jessica.morland@secpsd.ca</a:t>
            </a:r>
            <a:r>
              <a:rPr lang="en-US" dirty="0">
                <a:solidFill>
                  <a:srgbClr val="FFFFFF"/>
                </a:solidFill>
              </a:rPr>
              <a:t> to get the information for how to register. This way, the committee knows which schools or individual students from a school are planning to attend the regional fair and there are no entries missed due to technical issues.</a:t>
            </a:r>
          </a:p>
          <a:p>
            <a:r>
              <a:rPr lang="en-US" dirty="0">
                <a:solidFill>
                  <a:srgbClr val="FFFFFF"/>
                </a:solidFill>
              </a:rPr>
              <a:t>You may wish to bring your entire number of projects to the fair or you might want to hold a local fair in your school to select just a few projects. We welcome every project to our fair, but we do understand that transportation can be an issue.</a:t>
            </a:r>
          </a:p>
          <a:p>
            <a:r>
              <a:rPr lang="en-US" dirty="0">
                <a:solidFill>
                  <a:srgbClr val="FFFFFF"/>
                </a:solidFill>
              </a:rPr>
              <a:t>Schools or individuals from outside of the Southeast Cornerstone Public School Division are allowed to participate in our fair, there is just a charge of $200 for this. </a:t>
            </a:r>
          </a:p>
          <a:p>
            <a:r>
              <a:rPr lang="en-US" dirty="0">
                <a:solidFill>
                  <a:srgbClr val="FFFFFF"/>
                </a:solidFill>
              </a:rPr>
              <a:t>The expectation is that the classroom teacher is also a judge in the fair.</a:t>
            </a:r>
          </a:p>
          <a:p>
            <a:r>
              <a:rPr lang="en-US" dirty="0">
                <a:solidFill>
                  <a:srgbClr val="FFFFFF"/>
                </a:solidFill>
              </a:rPr>
              <a:t>If you have one entry, that is fine. If they are brought by a parent, we invite the parent to be a judge for the day.</a:t>
            </a:r>
          </a:p>
          <a:p>
            <a:pPr marL="0" indent="0">
              <a:buNone/>
            </a:pPr>
            <a:endParaRPr lang="en-US" dirty="0"/>
          </a:p>
        </p:txBody>
      </p:sp>
    </p:spTree>
    <p:extLst>
      <p:ext uri="{BB962C8B-B14F-4D97-AF65-F5344CB8AC3E}">
        <p14:creationId xmlns:p14="http://schemas.microsoft.com/office/powerpoint/2010/main" val="40181747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C8F3A-EC5B-5F6F-0CB7-B78893DA22C9}"/>
              </a:ext>
            </a:extLst>
          </p:cNvPr>
          <p:cNvSpPr>
            <a:spLocks noGrp="1"/>
          </p:cNvSpPr>
          <p:nvPr>
            <p:ph type="title"/>
          </p:nvPr>
        </p:nvSpPr>
        <p:spPr>
          <a:xfrm>
            <a:off x="628650" y="365126"/>
            <a:ext cx="8045450" cy="1325563"/>
          </a:xfrm>
        </p:spPr>
        <p:txBody>
          <a:bodyPr>
            <a:normAutofit/>
          </a:bodyPr>
          <a:lstStyle/>
          <a:p>
            <a:r>
              <a:rPr lang="en-US" sz="4000" dirty="0">
                <a:solidFill>
                  <a:srgbClr val="FFFFFF"/>
                </a:solidFill>
                <a:latin typeface="Aharoni" panose="02010803020104030203" pitchFamily="2" charset="-79"/>
                <a:cs typeface="Aharoni" panose="02010803020104030203" pitchFamily="2" charset="-79"/>
              </a:rPr>
              <a:t>If You Qualify for the CWSF:</a:t>
            </a:r>
          </a:p>
        </p:txBody>
      </p:sp>
      <p:sp>
        <p:nvSpPr>
          <p:cNvPr id="3" name="Content Placeholder 2">
            <a:extLst>
              <a:ext uri="{FF2B5EF4-FFF2-40B4-BE49-F238E27FC236}">
                <a16:creationId xmlns:a16="http://schemas.microsoft.com/office/drawing/2014/main" id="{F8798007-0EE8-0850-2088-0B0A384F62EB}"/>
              </a:ext>
            </a:extLst>
          </p:cNvPr>
          <p:cNvSpPr>
            <a:spLocks noGrp="1"/>
          </p:cNvSpPr>
          <p:nvPr>
            <p:ph idx="1"/>
          </p:nvPr>
        </p:nvSpPr>
        <p:spPr>
          <a:xfrm>
            <a:off x="628650" y="1854200"/>
            <a:ext cx="7886700" cy="4322763"/>
          </a:xfrm>
        </p:spPr>
        <p:txBody>
          <a:bodyPr/>
          <a:lstStyle/>
          <a:p>
            <a:endParaRPr lang="en-US" dirty="0"/>
          </a:p>
          <a:p>
            <a:r>
              <a:rPr lang="en-US" sz="2400" dirty="0">
                <a:solidFill>
                  <a:srgbClr val="FFFFFF"/>
                </a:solidFill>
              </a:rPr>
              <a:t>You will be initially registered for the CWSF by the SESRSF Committee. You will then get an email to get you started.</a:t>
            </a:r>
          </a:p>
          <a:p>
            <a:pPr marL="0" indent="0">
              <a:buNone/>
            </a:pPr>
            <a:endParaRPr lang="en-US" sz="2400" dirty="0">
              <a:solidFill>
                <a:srgbClr val="FFFFFF"/>
              </a:solidFill>
            </a:endParaRPr>
          </a:p>
          <a:p>
            <a:r>
              <a:rPr lang="en-US" sz="2400" dirty="0">
                <a:solidFill>
                  <a:srgbClr val="FFFFFF"/>
                </a:solidFill>
              </a:rPr>
              <a:t>There is a different template for the that will be provided if you qualify.</a:t>
            </a:r>
          </a:p>
          <a:p>
            <a:endParaRPr lang="en-US" sz="2400" dirty="0">
              <a:solidFill>
                <a:srgbClr val="FFFFFF"/>
              </a:solidFill>
            </a:endParaRPr>
          </a:p>
          <a:p>
            <a:pPr marL="0" indent="0">
              <a:buNone/>
            </a:pPr>
            <a:endParaRPr lang="en-US" sz="2400" dirty="0">
              <a:solidFill>
                <a:srgbClr val="FFFFFF"/>
              </a:solidFill>
            </a:endParaRPr>
          </a:p>
          <a:p>
            <a:pPr marL="0" indent="0">
              <a:buNone/>
            </a:pPr>
            <a:endParaRPr lang="en-US" dirty="0"/>
          </a:p>
        </p:txBody>
      </p:sp>
    </p:spTree>
    <p:extLst>
      <p:ext uri="{BB962C8B-B14F-4D97-AF65-F5344CB8AC3E}">
        <p14:creationId xmlns:p14="http://schemas.microsoft.com/office/powerpoint/2010/main" val="2564041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766B1-085A-88C9-36EB-DE300FBA94BB}"/>
              </a:ext>
            </a:extLst>
          </p:cNvPr>
          <p:cNvSpPr>
            <a:spLocks noGrp="1"/>
          </p:cNvSpPr>
          <p:nvPr>
            <p:ph type="title"/>
          </p:nvPr>
        </p:nvSpPr>
        <p:spPr>
          <a:xfrm>
            <a:off x="419100" y="127000"/>
            <a:ext cx="7886700" cy="838200"/>
          </a:xfrm>
        </p:spPr>
        <p:txBody>
          <a:bodyPr>
            <a:normAutofit/>
          </a:bodyPr>
          <a:lstStyle/>
          <a:p>
            <a:r>
              <a:rPr lang="en-US" sz="4400" dirty="0">
                <a:solidFill>
                  <a:srgbClr val="FFFFFF"/>
                </a:solidFill>
                <a:latin typeface="Aharoni" panose="02010803020104030203" pitchFamily="2" charset="-79"/>
                <a:cs typeface="Aharoni" panose="02010803020104030203" pitchFamily="2" charset="-79"/>
              </a:rPr>
              <a:t>How Do You Start?</a:t>
            </a:r>
          </a:p>
        </p:txBody>
      </p:sp>
      <p:sp>
        <p:nvSpPr>
          <p:cNvPr id="3" name="Content Placeholder 2">
            <a:extLst>
              <a:ext uri="{FF2B5EF4-FFF2-40B4-BE49-F238E27FC236}">
                <a16:creationId xmlns:a16="http://schemas.microsoft.com/office/drawing/2014/main" id="{DDA28734-015A-C62C-A66C-39BC16184FC3}"/>
              </a:ext>
            </a:extLst>
          </p:cNvPr>
          <p:cNvSpPr>
            <a:spLocks noGrp="1"/>
          </p:cNvSpPr>
          <p:nvPr>
            <p:ph idx="1"/>
          </p:nvPr>
        </p:nvSpPr>
        <p:spPr>
          <a:xfrm>
            <a:off x="419100" y="1041400"/>
            <a:ext cx="8521700" cy="1244600"/>
          </a:xfrm>
        </p:spPr>
        <p:txBody>
          <a:bodyPr>
            <a:normAutofit fontScale="92500"/>
          </a:bodyPr>
          <a:lstStyle/>
          <a:p>
            <a:r>
              <a:rPr lang="en-US" sz="3200" dirty="0">
                <a:solidFill>
                  <a:srgbClr val="FFFFFF"/>
                </a:solidFill>
              </a:rPr>
              <a:t>First and foremost, a problem or question must arise from observations about the world around you.</a:t>
            </a:r>
          </a:p>
          <a:p>
            <a:pPr marL="0" indent="0">
              <a:buNone/>
            </a:pPr>
            <a:endParaRPr lang="en-US" dirty="0"/>
          </a:p>
        </p:txBody>
      </p:sp>
      <p:sp>
        <p:nvSpPr>
          <p:cNvPr id="4" name="TextBox 3">
            <a:extLst>
              <a:ext uri="{FF2B5EF4-FFF2-40B4-BE49-F238E27FC236}">
                <a16:creationId xmlns:a16="http://schemas.microsoft.com/office/drawing/2014/main" id="{8B88DA55-9AB3-A63D-B1B6-FC3DD719D15F}"/>
              </a:ext>
            </a:extLst>
          </p:cNvPr>
          <p:cNvSpPr txBox="1"/>
          <p:nvPr/>
        </p:nvSpPr>
        <p:spPr>
          <a:xfrm>
            <a:off x="419100" y="1971288"/>
            <a:ext cx="7994650" cy="1046440"/>
          </a:xfrm>
          <a:prstGeom prst="rect">
            <a:avLst/>
          </a:prstGeom>
          <a:noFill/>
        </p:spPr>
        <p:txBody>
          <a:bodyPr wrap="square" rtlCol="0">
            <a:spAutoFit/>
          </a:bodyPr>
          <a:lstStyle/>
          <a:p>
            <a:r>
              <a:rPr lang="en-US" sz="4400" dirty="0">
                <a:solidFill>
                  <a:srgbClr val="FFFFFF"/>
                </a:solidFill>
                <a:latin typeface="Aharoni" panose="02010803020104030203" pitchFamily="2" charset="-79"/>
                <a:cs typeface="Aharoni" panose="02010803020104030203" pitchFamily="2" charset="-79"/>
              </a:rPr>
              <a:t>Then What?</a:t>
            </a:r>
          </a:p>
          <a:p>
            <a:endParaRPr lang="en-US" dirty="0"/>
          </a:p>
        </p:txBody>
      </p:sp>
      <p:sp>
        <p:nvSpPr>
          <p:cNvPr id="5" name="TextBox 4">
            <a:extLst>
              <a:ext uri="{FF2B5EF4-FFF2-40B4-BE49-F238E27FC236}">
                <a16:creationId xmlns:a16="http://schemas.microsoft.com/office/drawing/2014/main" id="{C605E6D0-619C-FA6D-C6EB-E0A5EC5A85E4}"/>
              </a:ext>
            </a:extLst>
          </p:cNvPr>
          <p:cNvSpPr txBox="1"/>
          <p:nvPr/>
        </p:nvSpPr>
        <p:spPr>
          <a:xfrm>
            <a:off x="511175" y="2576016"/>
            <a:ext cx="8121650" cy="4154984"/>
          </a:xfrm>
          <a:prstGeom prst="rect">
            <a:avLst/>
          </a:prstGeom>
          <a:noFill/>
        </p:spPr>
        <p:txBody>
          <a:bodyPr wrap="square" rtlCol="0">
            <a:spAutoFit/>
          </a:bodyPr>
          <a:lstStyle/>
          <a:p>
            <a:r>
              <a:rPr lang="en-US" sz="2800" b="1" dirty="0">
                <a:solidFill>
                  <a:srgbClr val="FFFFFF"/>
                </a:solidFill>
              </a:rPr>
              <a:t>The Four Stages of Problem Solving:</a:t>
            </a:r>
          </a:p>
          <a:p>
            <a:endParaRPr lang="en-US" sz="1200" dirty="0">
              <a:solidFill>
                <a:srgbClr val="FFFFFF"/>
              </a:solidFill>
            </a:endParaRPr>
          </a:p>
          <a:p>
            <a:pPr marL="342900" indent="-342900">
              <a:buAutoNum type="arabicPeriod"/>
            </a:pPr>
            <a:r>
              <a:rPr lang="en-US" sz="2800" dirty="0">
                <a:solidFill>
                  <a:srgbClr val="FFFFFF"/>
                </a:solidFill>
              </a:rPr>
              <a:t>Become aware of a problem and formulate a testable question that can be investigated.</a:t>
            </a:r>
          </a:p>
          <a:p>
            <a:pPr marL="342900" indent="-342900">
              <a:buAutoNum type="arabicPeriod"/>
            </a:pPr>
            <a:r>
              <a:rPr lang="en-US" sz="2800" dirty="0">
                <a:solidFill>
                  <a:srgbClr val="FFFFFF"/>
                </a:solidFill>
              </a:rPr>
              <a:t>Pick a project type: Experiment; Study; or Innovation.</a:t>
            </a:r>
          </a:p>
          <a:p>
            <a:pPr marL="342900" indent="-342900">
              <a:buAutoNum type="arabicPeriod"/>
            </a:pPr>
            <a:r>
              <a:rPr lang="en-US" sz="2800" dirty="0">
                <a:solidFill>
                  <a:srgbClr val="FFFFFF"/>
                </a:solidFill>
              </a:rPr>
              <a:t>Conduct the investigation/design and build an innovation, and collect information.</a:t>
            </a:r>
          </a:p>
          <a:p>
            <a:pPr marL="342900" indent="-342900">
              <a:buAutoNum type="arabicPeriod"/>
            </a:pPr>
            <a:r>
              <a:rPr lang="en-US" sz="2800" dirty="0">
                <a:solidFill>
                  <a:srgbClr val="FFFFFF"/>
                </a:solidFill>
              </a:rPr>
              <a:t>Analyze the information and interpret the results. Communicate the results to others.</a:t>
            </a:r>
          </a:p>
        </p:txBody>
      </p:sp>
    </p:spTree>
    <p:extLst>
      <p:ext uri="{BB962C8B-B14F-4D97-AF65-F5344CB8AC3E}">
        <p14:creationId xmlns:p14="http://schemas.microsoft.com/office/powerpoint/2010/main" val="2845138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4138F-998B-1E28-2924-D396BD1B975F}"/>
              </a:ext>
            </a:extLst>
          </p:cNvPr>
          <p:cNvSpPr>
            <a:spLocks noGrp="1"/>
          </p:cNvSpPr>
          <p:nvPr>
            <p:ph type="title"/>
          </p:nvPr>
        </p:nvSpPr>
        <p:spPr>
          <a:xfrm>
            <a:off x="628650" y="123827"/>
            <a:ext cx="7886700" cy="739774"/>
          </a:xfrm>
        </p:spPr>
        <p:txBody>
          <a:bodyPr>
            <a:normAutofit fontScale="90000"/>
          </a:bodyPr>
          <a:lstStyle/>
          <a:p>
            <a:r>
              <a:rPr lang="en-US" sz="3600" dirty="0">
                <a:solidFill>
                  <a:srgbClr val="FFFFFF"/>
                </a:solidFill>
                <a:latin typeface="Aharoni" panose="02010803020104030203" pitchFamily="2" charset="-79"/>
                <a:cs typeface="Aharoni" panose="02010803020104030203" pitchFamily="2" charset="-79"/>
              </a:rPr>
              <a:t>Step One – Individual or Partner Project</a:t>
            </a:r>
          </a:p>
        </p:txBody>
      </p:sp>
      <p:sp>
        <p:nvSpPr>
          <p:cNvPr id="3" name="Content Placeholder 2">
            <a:extLst>
              <a:ext uri="{FF2B5EF4-FFF2-40B4-BE49-F238E27FC236}">
                <a16:creationId xmlns:a16="http://schemas.microsoft.com/office/drawing/2014/main" id="{72696363-3881-6F74-3B69-F504928752D1}"/>
              </a:ext>
            </a:extLst>
          </p:cNvPr>
          <p:cNvSpPr>
            <a:spLocks noGrp="1"/>
          </p:cNvSpPr>
          <p:nvPr>
            <p:ph idx="1"/>
          </p:nvPr>
        </p:nvSpPr>
        <p:spPr>
          <a:xfrm>
            <a:off x="628650" y="774700"/>
            <a:ext cx="7886700" cy="3579126"/>
          </a:xfrm>
        </p:spPr>
        <p:txBody>
          <a:bodyPr>
            <a:normAutofit fontScale="92500" lnSpcReduction="10000"/>
          </a:bodyPr>
          <a:lstStyle/>
          <a:p>
            <a:r>
              <a:rPr lang="en-US" sz="2800" dirty="0">
                <a:solidFill>
                  <a:srgbClr val="FFFFFF"/>
                </a:solidFill>
              </a:rPr>
              <a:t>Projects can be done on your own or with a partner. Groups may not have more than two people per project.</a:t>
            </a:r>
          </a:p>
          <a:p>
            <a:r>
              <a:rPr lang="en-US" sz="2800" dirty="0">
                <a:solidFill>
                  <a:srgbClr val="FFFFFF"/>
                </a:solidFill>
              </a:rPr>
              <a:t>Participants must be in grades 5 -12 to participate in the Regional STEAM Fair. However, in order for a project to qualify for the Canada Wide Science Fair, the individual or partners must be in grades 7-12.</a:t>
            </a:r>
          </a:p>
          <a:p>
            <a:r>
              <a:rPr lang="en-US" sz="2800" dirty="0">
                <a:solidFill>
                  <a:srgbClr val="FFFFFF"/>
                </a:solidFill>
              </a:rPr>
              <a:t>Students from different grades can be partners, however, the project will have to be registered in the category for the older partner.</a:t>
            </a:r>
          </a:p>
        </p:txBody>
      </p:sp>
      <p:sp>
        <p:nvSpPr>
          <p:cNvPr id="4" name="TextBox 3">
            <a:extLst>
              <a:ext uri="{FF2B5EF4-FFF2-40B4-BE49-F238E27FC236}">
                <a16:creationId xmlns:a16="http://schemas.microsoft.com/office/drawing/2014/main" id="{B4CD01E8-A67E-7A91-0BBC-928A91A802A0}"/>
              </a:ext>
            </a:extLst>
          </p:cNvPr>
          <p:cNvSpPr txBox="1"/>
          <p:nvPr/>
        </p:nvSpPr>
        <p:spPr>
          <a:xfrm>
            <a:off x="527050" y="4353826"/>
            <a:ext cx="7099300" cy="584775"/>
          </a:xfrm>
          <a:prstGeom prst="rect">
            <a:avLst/>
          </a:prstGeom>
          <a:noFill/>
        </p:spPr>
        <p:txBody>
          <a:bodyPr wrap="square" rtlCol="0">
            <a:spAutoFit/>
          </a:bodyPr>
          <a:lstStyle/>
          <a:p>
            <a:r>
              <a:rPr lang="en-US" sz="3200" b="1" dirty="0">
                <a:solidFill>
                  <a:srgbClr val="FFFFFF"/>
                </a:solidFill>
                <a:latin typeface="Aharoni" panose="02010803020104030203" pitchFamily="2" charset="-79"/>
                <a:cs typeface="Aharoni" panose="02010803020104030203" pitchFamily="2" charset="-79"/>
              </a:rPr>
              <a:t>Categories:</a:t>
            </a:r>
          </a:p>
        </p:txBody>
      </p:sp>
      <p:sp>
        <p:nvSpPr>
          <p:cNvPr id="5" name="TextBox 4">
            <a:extLst>
              <a:ext uri="{FF2B5EF4-FFF2-40B4-BE49-F238E27FC236}">
                <a16:creationId xmlns:a16="http://schemas.microsoft.com/office/drawing/2014/main" id="{E45B02B6-7EF2-80D8-6B5A-19B550E6130E}"/>
              </a:ext>
            </a:extLst>
          </p:cNvPr>
          <p:cNvSpPr txBox="1"/>
          <p:nvPr/>
        </p:nvSpPr>
        <p:spPr>
          <a:xfrm>
            <a:off x="628650" y="4938601"/>
            <a:ext cx="7689850" cy="1692771"/>
          </a:xfrm>
          <a:prstGeom prst="rect">
            <a:avLst/>
          </a:prstGeom>
          <a:noFill/>
        </p:spPr>
        <p:txBody>
          <a:bodyPr wrap="square" rtlCol="0">
            <a:spAutoFit/>
          </a:bodyPr>
          <a:lstStyle/>
          <a:p>
            <a:r>
              <a:rPr lang="en-US" sz="2600" dirty="0">
                <a:solidFill>
                  <a:srgbClr val="FFFFFF"/>
                </a:solidFill>
              </a:rPr>
              <a:t>Primary		= 	Grades 5 and 6</a:t>
            </a:r>
          </a:p>
          <a:p>
            <a:r>
              <a:rPr lang="en-US" sz="2600" dirty="0">
                <a:solidFill>
                  <a:srgbClr val="FFFFFF"/>
                </a:solidFill>
              </a:rPr>
              <a:t>Junior			=	Grades 7 and 8</a:t>
            </a:r>
          </a:p>
          <a:p>
            <a:r>
              <a:rPr lang="en-US" sz="2600" dirty="0">
                <a:solidFill>
                  <a:srgbClr val="FFFFFF"/>
                </a:solidFill>
              </a:rPr>
              <a:t>Intermediate		=	Grades 9 and 10</a:t>
            </a:r>
          </a:p>
          <a:p>
            <a:r>
              <a:rPr lang="en-US" sz="2600" dirty="0">
                <a:solidFill>
                  <a:srgbClr val="FFFFFF"/>
                </a:solidFill>
              </a:rPr>
              <a:t>Senior			=	Grades 11 and 12</a:t>
            </a:r>
          </a:p>
        </p:txBody>
      </p:sp>
    </p:spTree>
    <p:extLst>
      <p:ext uri="{BB962C8B-B14F-4D97-AF65-F5344CB8AC3E}">
        <p14:creationId xmlns:p14="http://schemas.microsoft.com/office/powerpoint/2010/main" val="1845298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0EE37-A3C6-0163-484A-CD873423D76A}"/>
              </a:ext>
            </a:extLst>
          </p:cNvPr>
          <p:cNvSpPr>
            <a:spLocks noGrp="1"/>
          </p:cNvSpPr>
          <p:nvPr>
            <p:ph type="title"/>
          </p:nvPr>
        </p:nvSpPr>
        <p:spPr>
          <a:xfrm>
            <a:off x="628650" y="149226"/>
            <a:ext cx="7886700" cy="866774"/>
          </a:xfrm>
        </p:spPr>
        <p:txBody>
          <a:bodyPr>
            <a:normAutofit/>
          </a:bodyPr>
          <a:lstStyle/>
          <a:p>
            <a:r>
              <a:rPr lang="en-US" sz="4000" dirty="0">
                <a:solidFill>
                  <a:srgbClr val="FFFFFF"/>
                </a:solidFill>
                <a:latin typeface="Aharoni" panose="02010803020104030203" pitchFamily="2" charset="-79"/>
                <a:cs typeface="Aharoni" panose="02010803020104030203" pitchFamily="2" charset="-79"/>
              </a:rPr>
              <a:t>Step Two: Pick a Topic</a:t>
            </a:r>
          </a:p>
        </p:txBody>
      </p:sp>
      <p:sp>
        <p:nvSpPr>
          <p:cNvPr id="3" name="Content Placeholder 2">
            <a:extLst>
              <a:ext uri="{FF2B5EF4-FFF2-40B4-BE49-F238E27FC236}">
                <a16:creationId xmlns:a16="http://schemas.microsoft.com/office/drawing/2014/main" id="{B20E8C87-54D5-CB14-D36E-BB38C342F050}"/>
              </a:ext>
            </a:extLst>
          </p:cNvPr>
          <p:cNvSpPr>
            <a:spLocks noGrp="1"/>
          </p:cNvSpPr>
          <p:nvPr>
            <p:ph idx="1"/>
          </p:nvPr>
        </p:nvSpPr>
        <p:spPr>
          <a:xfrm>
            <a:off x="444500" y="889000"/>
            <a:ext cx="8242300" cy="5549900"/>
          </a:xfrm>
        </p:spPr>
        <p:txBody>
          <a:bodyPr>
            <a:normAutofit/>
          </a:bodyPr>
          <a:lstStyle/>
          <a:p>
            <a:r>
              <a:rPr lang="en-US" sz="2400" dirty="0">
                <a:solidFill>
                  <a:srgbClr val="FFFFFF"/>
                </a:solidFill>
              </a:rPr>
              <a:t>Topics usually come from questions of how, why, or what about natural phenomena.</a:t>
            </a:r>
          </a:p>
          <a:p>
            <a:r>
              <a:rPr lang="en-US" sz="2400" dirty="0">
                <a:solidFill>
                  <a:srgbClr val="FFFFFF"/>
                </a:solidFill>
              </a:rPr>
              <a:t>Keep the project simple. The idea doesn’t have to complicated or super advanced. Some really good projects have been quite simple, but were supported by thorough testing and analysis.</a:t>
            </a:r>
          </a:p>
          <a:p>
            <a:r>
              <a:rPr lang="en-US" sz="2400" dirty="0">
                <a:solidFill>
                  <a:srgbClr val="FFFFFF"/>
                </a:solidFill>
              </a:rPr>
              <a:t>Think about what interests you. Usually when you do a project that interests you or that you care about, you do a better job of carrying out your project.</a:t>
            </a:r>
          </a:p>
          <a:p>
            <a:r>
              <a:rPr lang="en-US" sz="2400" dirty="0">
                <a:solidFill>
                  <a:srgbClr val="FFFFFF"/>
                </a:solidFill>
              </a:rPr>
              <a:t>Ask your family for inspiration.</a:t>
            </a:r>
          </a:p>
          <a:p>
            <a:r>
              <a:rPr lang="en-US" sz="2400" dirty="0">
                <a:solidFill>
                  <a:srgbClr val="FFFFFF"/>
                </a:solidFill>
              </a:rPr>
              <a:t>Look at some science fair project ideas from websites like Science Buddies for inspiration, but not to take ideas directly from the sites (usually these have been done a lot and they are more like a recipe where nothing new is found out from simply copying the idea).</a:t>
            </a:r>
          </a:p>
          <a:p>
            <a:r>
              <a:rPr lang="en-US" sz="2400" dirty="0">
                <a:solidFill>
                  <a:srgbClr val="FFFFFF"/>
                </a:solidFill>
                <a:effectLst/>
                <a:latin typeface="Calibri" panose="020F0502020204030204" pitchFamily="34" charset="0"/>
                <a:ea typeface="Times New Roman" panose="02020603050405020304" pitchFamily="18" charset="0"/>
              </a:rPr>
              <a:t>You need to find an activity that is subject and age appropriate.</a:t>
            </a:r>
            <a:endParaRPr lang="en-US" sz="2400" dirty="0">
              <a:solidFill>
                <a:srgbClr val="FFFFFF"/>
              </a:solidFill>
              <a:effectLst/>
              <a:latin typeface="Times New Roman" panose="02020603050405020304" pitchFamily="18" charset="0"/>
              <a:ea typeface="Times New Roman" panose="02020603050405020304" pitchFamily="18" charset="0"/>
            </a:endParaRPr>
          </a:p>
          <a:p>
            <a:endParaRPr lang="en-US" sz="2400" dirty="0">
              <a:solidFill>
                <a:srgbClr val="FFFFFF"/>
              </a:solidFill>
            </a:endParaRPr>
          </a:p>
        </p:txBody>
      </p:sp>
    </p:spTree>
    <p:extLst>
      <p:ext uri="{BB962C8B-B14F-4D97-AF65-F5344CB8AC3E}">
        <p14:creationId xmlns:p14="http://schemas.microsoft.com/office/powerpoint/2010/main" val="1539020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19E8E-C2AD-818C-4780-A47D3029E943}"/>
              </a:ext>
            </a:extLst>
          </p:cNvPr>
          <p:cNvSpPr>
            <a:spLocks noGrp="1"/>
          </p:cNvSpPr>
          <p:nvPr>
            <p:ph type="title"/>
          </p:nvPr>
        </p:nvSpPr>
        <p:spPr>
          <a:xfrm>
            <a:off x="628650" y="176211"/>
            <a:ext cx="7886700" cy="1009652"/>
          </a:xfrm>
        </p:spPr>
        <p:txBody>
          <a:bodyPr>
            <a:normAutofit/>
          </a:bodyPr>
          <a:lstStyle/>
          <a:p>
            <a:r>
              <a:rPr lang="en-US" sz="4000" dirty="0">
                <a:solidFill>
                  <a:srgbClr val="FFFFFF"/>
                </a:solidFill>
                <a:latin typeface="Aharoni" panose="02010803020104030203" pitchFamily="2" charset="-79"/>
                <a:cs typeface="Aharoni" panose="02010803020104030203" pitchFamily="2" charset="-79"/>
              </a:rPr>
              <a:t>Projects to Avoid:</a:t>
            </a:r>
          </a:p>
        </p:txBody>
      </p:sp>
      <p:sp>
        <p:nvSpPr>
          <p:cNvPr id="3" name="Content Placeholder 2">
            <a:extLst>
              <a:ext uri="{FF2B5EF4-FFF2-40B4-BE49-F238E27FC236}">
                <a16:creationId xmlns:a16="http://schemas.microsoft.com/office/drawing/2014/main" id="{AABC2A6F-DCB9-20BA-0F30-902E6FEDCCB4}"/>
              </a:ext>
            </a:extLst>
          </p:cNvPr>
          <p:cNvSpPr>
            <a:spLocks noGrp="1"/>
          </p:cNvSpPr>
          <p:nvPr>
            <p:ph idx="1"/>
          </p:nvPr>
        </p:nvSpPr>
        <p:spPr>
          <a:xfrm>
            <a:off x="628650" y="1054100"/>
            <a:ext cx="7886700" cy="5397500"/>
          </a:xfrm>
        </p:spPr>
        <p:txBody>
          <a:bodyPr>
            <a:normAutofit lnSpcReduction="10000"/>
          </a:bodyPr>
          <a:lstStyle/>
          <a:p>
            <a:r>
              <a:rPr lang="en-US" sz="2400" dirty="0">
                <a:solidFill>
                  <a:srgbClr val="FFFFFF"/>
                </a:solidFill>
              </a:rPr>
              <a:t>Product testing that asks “What is Best?” – comparisons are complicated, especially if there are a ton of brands of a product.</a:t>
            </a:r>
          </a:p>
          <a:p>
            <a:r>
              <a:rPr lang="en-US" sz="2400" dirty="0">
                <a:solidFill>
                  <a:srgbClr val="FFFFFF"/>
                </a:solidFill>
              </a:rPr>
              <a:t>Projects that have already been before and been done a lot – we want STEAM projects to be creative and innovative. However, if you are testing it in a brand new way, then this can be acceptable.</a:t>
            </a:r>
          </a:p>
          <a:p>
            <a:r>
              <a:rPr lang="en-US" sz="2400" dirty="0">
                <a:solidFill>
                  <a:srgbClr val="FFFFFF"/>
                </a:solidFill>
              </a:rPr>
              <a:t>Projects where you already know the results.</a:t>
            </a:r>
          </a:p>
          <a:p>
            <a:r>
              <a:rPr lang="en-US" sz="2400" dirty="0">
                <a:solidFill>
                  <a:srgbClr val="FFFFFF"/>
                </a:solidFill>
              </a:rPr>
              <a:t>Projects that are hard to measure.</a:t>
            </a:r>
          </a:p>
          <a:p>
            <a:r>
              <a:rPr lang="en-US" sz="2400" dirty="0">
                <a:solidFill>
                  <a:srgbClr val="FFFFFF"/>
                </a:solidFill>
              </a:rPr>
              <a:t>Projects that cause risk or pain – however, if you do an acceptable project involving animals or humans, there are ethical forms that need to be filled out.</a:t>
            </a:r>
          </a:p>
          <a:p>
            <a:r>
              <a:rPr lang="en-US" sz="2400" dirty="0">
                <a:solidFill>
                  <a:srgbClr val="FFFFFF"/>
                </a:solidFill>
              </a:rPr>
              <a:t>Projects that are expensive to carry out – you should not have to spend much or any money to do a project.</a:t>
            </a:r>
          </a:p>
          <a:p>
            <a:r>
              <a:rPr lang="en-US" sz="2400" dirty="0">
                <a:solidFill>
                  <a:srgbClr val="FFFFFF"/>
                </a:solidFill>
              </a:rPr>
              <a:t>Projects where the results cannot be repeated.</a:t>
            </a:r>
          </a:p>
          <a:p>
            <a:endParaRPr lang="en-US" dirty="0"/>
          </a:p>
        </p:txBody>
      </p:sp>
    </p:spTree>
    <p:extLst>
      <p:ext uri="{BB962C8B-B14F-4D97-AF65-F5344CB8AC3E}">
        <p14:creationId xmlns:p14="http://schemas.microsoft.com/office/powerpoint/2010/main" val="1610060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6A7D4-4A3F-36C6-DA68-E6BEA4D75791}"/>
              </a:ext>
            </a:extLst>
          </p:cNvPr>
          <p:cNvSpPr>
            <a:spLocks noGrp="1"/>
          </p:cNvSpPr>
          <p:nvPr>
            <p:ph type="title"/>
          </p:nvPr>
        </p:nvSpPr>
        <p:spPr>
          <a:xfrm>
            <a:off x="476250" y="546100"/>
            <a:ext cx="7886700" cy="1358899"/>
          </a:xfrm>
        </p:spPr>
        <p:txBody>
          <a:bodyPr>
            <a:normAutofit/>
          </a:bodyPr>
          <a:lstStyle/>
          <a:p>
            <a:r>
              <a:rPr lang="en-US" sz="4000" dirty="0">
                <a:solidFill>
                  <a:srgbClr val="FFFFFF"/>
                </a:solidFill>
                <a:latin typeface="Aharoni" panose="02010803020104030203" pitchFamily="2" charset="-79"/>
                <a:cs typeface="Aharoni" panose="02010803020104030203" pitchFamily="2" charset="-79"/>
              </a:rPr>
              <a:t>Step Three: Pick a Project Type</a:t>
            </a:r>
          </a:p>
        </p:txBody>
      </p:sp>
      <p:sp>
        <p:nvSpPr>
          <p:cNvPr id="3" name="Content Placeholder 2">
            <a:extLst>
              <a:ext uri="{FF2B5EF4-FFF2-40B4-BE49-F238E27FC236}">
                <a16:creationId xmlns:a16="http://schemas.microsoft.com/office/drawing/2014/main" id="{33F5FD49-5E17-BC00-E321-ADB4BD0CBED7}"/>
              </a:ext>
            </a:extLst>
          </p:cNvPr>
          <p:cNvSpPr>
            <a:spLocks noGrp="1"/>
          </p:cNvSpPr>
          <p:nvPr>
            <p:ph idx="1"/>
          </p:nvPr>
        </p:nvSpPr>
        <p:spPr>
          <a:xfrm>
            <a:off x="476250" y="2260600"/>
            <a:ext cx="8191500" cy="3149600"/>
          </a:xfrm>
        </p:spPr>
        <p:txBody>
          <a:bodyPr>
            <a:normAutofit/>
          </a:bodyPr>
          <a:lstStyle/>
          <a:p>
            <a:pPr marL="0" indent="0">
              <a:buNone/>
            </a:pPr>
            <a:r>
              <a:rPr lang="en-US" sz="3200" dirty="0">
                <a:solidFill>
                  <a:srgbClr val="FFFFFF"/>
                </a:solidFill>
              </a:rPr>
              <a:t>There are three main types of projects:</a:t>
            </a:r>
          </a:p>
          <a:p>
            <a:pPr marL="0" indent="0">
              <a:buNone/>
            </a:pPr>
            <a:endParaRPr lang="en-US" sz="3200" dirty="0">
              <a:solidFill>
                <a:srgbClr val="FFFFFF"/>
              </a:solidFill>
            </a:endParaRPr>
          </a:p>
          <a:p>
            <a:pPr marL="0" indent="0">
              <a:buNone/>
            </a:pPr>
            <a:r>
              <a:rPr lang="en-US" sz="3200" dirty="0">
                <a:solidFill>
                  <a:srgbClr val="FFFFFF"/>
                </a:solidFill>
              </a:rPr>
              <a:t>Project Type A: Experiment</a:t>
            </a:r>
          </a:p>
          <a:p>
            <a:pPr marL="0" indent="0">
              <a:buNone/>
            </a:pPr>
            <a:r>
              <a:rPr lang="en-US" sz="3200" dirty="0">
                <a:solidFill>
                  <a:srgbClr val="FFFFFF"/>
                </a:solidFill>
              </a:rPr>
              <a:t>Project Type B: Innovation</a:t>
            </a:r>
          </a:p>
          <a:p>
            <a:pPr marL="0" indent="0">
              <a:buNone/>
            </a:pPr>
            <a:r>
              <a:rPr lang="en-US" sz="3200" dirty="0">
                <a:solidFill>
                  <a:srgbClr val="FFFFFF"/>
                </a:solidFill>
              </a:rPr>
              <a:t>Project Type C: Study</a:t>
            </a:r>
            <a:endParaRPr lang="en-US" dirty="0">
              <a:solidFill>
                <a:srgbClr val="FFFFFF"/>
              </a:solidFill>
            </a:endParaRPr>
          </a:p>
        </p:txBody>
      </p:sp>
    </p:spTree>
    <p:extLst>
      <p:ext uri="{BB962C8B-B14F-4D97-AF65-F5344CB8AC3E}">
        <p14:creationId xmlns:p14="http://schemas.microsoft.com/office/powerpoint/2010/main" val="177855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C2CECED-E6FC-D692-B1BC-9F46804CA6D0}"/>
              </a:ext>
            </a:extLst>
          </p:cNvPr>
          <p:cNvSpPr txBox="1"/>
          <p:nvPr/>
        </p:nvSpPr>
        <p:spPr>
          <a:xfrm>
            <a:off x="304800" y="151179"/>
            <a:ext cx="8534400" cy="6647974"/>
          </a:xfrm>
          <a:prstGeom prst="rect">
            <a:avLst/>
          </a:prstGeom>
          <a:noFill/>
        </p:spPr>
        <p:txBody>
          <a:bodyPr wrap="square">
            <a:spAutoFit/>
          </a:bodyPr>
          <a:lstStyle/>
          <a:p>
            <a:pPr marL="0" indent="0">
              <a:buNone/>
            </a:pPr>
            <a:r>
              <a:rPr lang="en-US" sz="3600" b="1" dirty="0">
                <a:solidFill>
                  <a:srgbClr val="FFFFFF"/>
                </a:solidFill>
              </a:rPr>
              <a:t>Project Type A: Experiment</a:t>
            </a:r>
          </a:p>
          <a:p>
            <a:endParaRPr lang="en-US" sz="1200" dirty="0">
              <a:solidFill>
                <a:srgbClr val="FFFFFF"/>
              </a:solidFill>
            </a:endParaRPr>
          </a:p>
          <a:p>
            <a:pPr marL="342900" indent="-342900">
              <a:buFont typeface="Arial" panose="020B0604020202020204" pitchFamily="34" charset="0"/>
              <a:buChar char="•"/>
            </a:pPr>
            <a:r>
              <a:rPr lang="en-US" sz="2400" dirty="0">
                <a:solidFill>
                  <a:srgbClr val="FFFFFF"/>
                </a:solidFill>
              </a:rPr>
              <a:t>This involves testing a hypothesis (an educated guess). Only one variable is changed while all other variables stay the same.</a:t>
            </a:r>
          </a:p>
          <a:p>
            <a:endParaRPr lang="en-US" sz="1200" dirty="0">
              <a:solidFill>
                <a:srgbClr val="FFFFFF"/>
              </a:solidFill>
            </a:endParaRPr>
          </a:p>
          <a:p>
            <a:pPr marL="342900" indent="-342900">
              <a:buFont typeface="Arial" panose="020B0604020202020204" pitchFamily="34" charset="0"/>
              <a:buChar char="•"/>
            </a:pPr>
            <a:r>
              <a:rPr lang="en-US" sz="2400" dirty="0">
                <a:solidFill>
                  <a:srgbClr val="FFFFFF"/>
                </a:solidFill>
              </a:rPr>
              <a:t>There will be a </a:t>
            </a:r>
            <a:r>
              <a:rPr lang="en-US" sz="2400" b="1" u="sng" dirty="0">
                <a:solidFill>
                  <a:srgbClr val="FFFFFF"/>
                </a:solidFill>
              </a:rPr>
              <a:t>control experiment </a:t>
            </a:r>
            <a:r>
              <a:rPr lang="en-US" sz="2400" dirty="0">
                <a:solidFill>
                  <a:srgbClr val="FFFFFF"/>
                </a:solidFill>
              </a:rPr>
              <a:t>where nothing is changed at all to be used for comparison to the variable experiment.</a:t>
            </a:r>
          </a:p>
          <a:p>
            <a:endParaRPr lang="en-US" sz="1200" dirty="0">
              <a:solidFill>
                <a:srgbClr val="FFFFFF"/>
              </a:solidFill>
            </a:endParaRPr>
          </a:p>
          <a:p>
            <a:pPr marL="342900" indent="-342900">
              <a:buFont typeface="Arial" panose="020B0604020202020204" pitchFamily="34" charset="0"/>
              <a:buChar char="•"/>
            </a:pPr>
            <a:r>
              <a:rPr lang="en-US" sz="2400" dirty="0">
                <a:solidFill>
                  <a:srgbClr val="FFFFFF"/>
                </a:solidFill>
              </a:rPr>
              <a:t>A </a:t>
            </a:r>
            <a:r>
              <a:rPr lang="en-US" sz="2400" b="1" u="sng" dirty="0">
                <a:solidFill>
                  <a:srgbClr val="FFFFFF"/>
                </a:solidFill>
              </a:rPr>
              <a:t>variable</a:t>
            </a:r>
            <a:r>
              <a:rPr lang="en-US" sz="2400" dirty="0">
                <a:solidFill>
                  <a:srgbClr val="FFFFFF"/>
                </a:solidFill>
              </a:rPr>
              <a:t> is a factor that plays a role in the natural phenomena. For example, soil and its minerals and nutrients, water, and sunlight are variables in plant growth. In a control experiment, no variables are altered.</a:t>
            </a:r>
          </a:p>
          <a:p>
            <a:endParaRPr lang="en-US" sz="1200" dirty="0">
              <a:solidFill>
                <a:srgbClr val="FFFFFF"/>
              </a:solidFill>
            </a:endParaRPr>
          </a:p>
          <a:p>
            <a:pPr marL="342900" indent="-342900">
              <a:buFont typeface="Arial" panose="020B0604020202020204" pitchFamily="34" charset="0"/>
              <a:buChar char="•"/>
            </a:pPr>
            <a:r>
              <a:rPr lang="en-US" sz="2400" dirty="0">
                <a:solidFill>
                  <a:srgbClr val="FFFFFF"/>
                </a:solidFill>
              </a:rPr>
              <a:t>An </a:t>
            </a:r>
            <a:r>
              <a:rPr lang="en-US" sz="2400" b="1" u="sng" dirty="0">
                <a:solidFill>
                  <a:srgbClr val="FFFFFF"/>
                </a:solidFill>
              </a:rPr>
              <a:t>independent variable </a:t>
            </a:r>
            <a:r>
              <a:rPr lang="en-US" sz="2400" dirty="0">
                <a:solidFill>
                  <a:srgbClr val="FFFFFF"/>
                </a:solidFill>
              </a:rPr>
              <a:t>is the variable that is changed in the experiment. Using the above example, I decide to change the amount of water each plant gets in the variable experiment to see what happens when a plant is given more or less than recommended.</a:t>
            </a:r>
          </a:p>
          <a:p>
            <a:pPr marL="285750" indent="-285750">
              <a:buFont typeface="Wingdings" panose="05000000000000000000" pitchFamily="2" charset="2"/>
              <a:buChar char="§"/>
            </a:pPr>
            <a:endParaRPr lang="en-US" dirty="0">
              <a:solidFill>
                <a:srgbClr val="FFFFFF"/>
              </a:solidFill>
            </a:endParaRPr>
          </a:p>
        </p:txBody>
      </p:sp>
    </p:spTree>
    <p:extLst>
      <p:ext uri="{BB962C8B-B14F-4D97-AF65-F5344CB8AC3E}">
        <p14:creationId xmlns:p14="http://schemas.microsoft.com/office/powerpoint/2010/main" val="3930798386"/>
      </p:ext>
    </p:extLst>
  </p:cSld>
  <p:clrMapOvr>
    <a:masterClrMapping/>
  </p:clrMapOvr>
</p:sld>
</file>

<file path=ppt/theme/theme1.xml><?xml version="1.0" encoding="utf-8"?>
<a:theme xmlns:a="http://schemas.openxmlformats.org/drawingml/2006/main" name="Office Theme">
  <a:themeElements>
    <a:clrScheme name="YSC New Colours">
      <a:dk1>
        <a:sysClr val="windowText" lastClr="000000"/>
      </a:dk1>
      <a:lt1>
        <a:srgbClr val="ECEFF0"/>
      </a:lt1>
      <a:dk2>
        <a:srgbClr val="1A9DC3"/>
      </a:dk2>
      <a:lt2>
        <a:srgbClr val="3339AE"/>
      </a:lt2>
      <a:accent1>
        <a:srgbClr val="914AE1"/>
      </a:accent1>
      <a:accent2>
        <a:srgbClr val="2BC5EC"/>
      </a:accent2>
      <a:accent3>
        <a:srgbClr val="FF731F"/>
      </a:accent3>
      <a:accent4>
        <a:srgbClr val="FFC425"/>
      </a:accent4>
      <a:accent5>
        <a:srgbClr val="8DC73E"/>
      </a:accent5>
      <a:accent6>
        <a:srgbClr val="FF364D"/>
      </a:accent6>
      <a:hlink>
        <a:srgbClr val="FF4CD7"/>
      </a:hlink>
      <a:folHlink>
        <a:srgbClr val="6639B7"/>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429DDAAF4B1A244A64B4C153A651A06" ma:contentTypeVersion="18" ma:contentTypeDescription="Create a new document." ma:contentTypeScope="" ma:versionID="1f4d5c4cb17ffbe4047e7371395f0b17">
  <xsd:schema xmlns:xsd="http://www.w3.org/2001/XMLSchema" xmlns:xs="http://www.w3.org/2001/XMLSchema" xmlns:p="http://schemas.microsoft.com/office/2006/metadata/properties" xmlns:ns2="ed0bbd18-790c-435e-8628-f6198c1d72a3" xmlns:ns3="9dd47415-224e-47bd-8dd1-01543ebd1e84" targetNamespace="http://schemas.microsoft.com/office/2006/metadata/properties" ma:root="true" ma:fieldsID="7b26aadcf9f313f86382d47227452993" ns2:_="" ns3:_="">
    <xsd:import namespace="ed0bbd18-790c-435e-8628-f6198c1d72a3"/>
    <xsd:import namespace="9dd47415-224e-47bd-8dd1-01543ebd1e8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SearchProperties" minOccurs="0"/>
                <xsd:element ref="ns2:MediaLengthInSecond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0bbd18-790c-435e-8628-f6198c1d72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d9a6e24d-a224-471e-bf8e-c6a4a1e8e045" ma:termSetId="09814cd3-568e-fe90-9814-8d621ff8fb84" ma:anchorId="fba54fb3-c3e1-fe81-a776-ca4b69148c4d" ma:open="true" ma:isKeyword="false">
      <xsd:complexType>
        <xsd:sequence>
          <xsd:element ref="pc:Terms" minOccurs="0" maxOccurs="1"/>
        </xsd:sequence>
      </xsd:complex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dd47415-224e-47bd-8dd1-01543ebd1e8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3dc7432-f264-4ab8-8ef9-5f4c67e2dcc9}" ma:internalName="TaxCatchAll" ma:showField="CatchAllData" ma:web="9dd47415-224e-47bd-8dd1-01543ebd1e8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9dd47415-224e-47bd-8dd1-01543ebd1e84" xsi:nil="true"/>
    <lcf76f155ced4ddcb4097134ff3c332f xmlns="ed0bbd18-790c-435e-8628-f6198c1d72a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DDD0C5F-4DFF-47D6-9E4B-6F08E6F6C7EE}">
  <ds:schemaRefs>
    <ds:schemaRef ds:uri="http://schemas.microsoft.com/sharepoint/v3/contenttype/forms"/>
  </ds:schemaRefs>
</ds:datastoreItem>
</file>

<file path=customXml/itemProps2.xml><?xml version="1.0" encoding="utf-8"?>
<ds:datastoreItem xmlns:ds="http://schemas.openxmlformats.org/officeDocument/2006/customXml" ds:itemID="{9B5A98D0-54BA-47A2-8C9C-8020374B63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0bbd18-790c-435e-8628-f6198c1d72a3"/>
    <ds:schemaRef ds:uri="9dd47415-224e-47bd-8dd1-01543ebd1e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877062D-FD5F-4168-A6A8-1E794323CC6A}">
  <ds:schemaRefs>
    <ds:schemaRef ds:uri="http://schemas.microsoft.com/office/2006/metadata/properties"/>
    <ds:schemaRef ds:uri="http://schemas.microsoft.com/office/infopath/2007/PartnerControls"/>
    <ds:schemaRef ds:uri="9dd47415-224e-47bd-8dd1-01543ebd1e84"/>
    <ds:schemaRef ds:uri="ed0bbd18-790c-435e-8628-f6198c1d72a3"/>
  </ds:schemaRefs>
</ds:datastoreItem>
</file>

<file path=docProps/app.xml><?xml version="1.0" encoding="utf-8"?>
<Properties xmlns="http://schemas.openxmlformats.org/officeDocument/2006/extended-properties" xmlns:vt="http://schemas.openxmlformats.org/officeDocument/2006/docPropsVTypes">
  <Template>Ion</Template>
  <TotalTime>39150</TotalTime>
  <Words>2477</Words>
  <Application>Microsoft Office PowerPoint</Application>
  <PresentationFormat>Letter Paper (8.5x11 in)</PresentationFormat>
  <Paragraphs>193</Paragraphs>
  <Slides>32</Slides>
  <Notes>12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32</vt:i4>
      </vt:variant>
    </vt:vector>
  </HeadingPairs>
  <TitlesOfParts>
    <vt:vector size="42" baseType="lpstr">
      <vt:lpstr>Aharoni</vt:lpstr>
      <vt:lpstr>Arial</vt:lpstr>
      <vt:lpstr>Arial Black</vt:lpstr>
      <vt:lpstr>Bahnschrift SemiBold</vt:lpstr>
      <vt:lpstr>Calibri</vt:lpstr>
      <vt:lpstr>Calibri Light</vt:lpstr>
      <vt:lpstr>Segoe UI</vt:lpstr>
      <vt:lpstr>Times New Roman</vt:lpstr>
      <vt:lpstr>Wingdings</vt:lpstr>
      <vt:lpstr>Office Theme</vt:lpstr>
      <vt:lpstr>Southeast Saskatchewan Regional Science Fairs  </vt:lpstr>
      <vt:lpstr>Science Fair  STEAM Fair</vt:lpstr>
      <vt:lpstr>Why do a STEAM Fair Project?</vt:lpstr>
      <vt:lpstr>How Do You Start?</vt:lpstr>
      <vt:lpstr>Step One – Individual or Partner Project</vt:lpstr>
      <vt:lpstr>Step Two: Pick a Topic</vt:lpstr>
      <vt:lpstr>Projects to Avoid:</vt:lpstr>
      <vt:lpstr>Step Three: Pick a Project Type</vt:lpstr>
      <vt:lpstr>PowerPoint Presentation</vt:lpstr>
      <vt:lpstr>Project Type A: Experiment Continued</vt:lpstr>
      <vt:lpstr>PowerPoint Presentation</vt:lpstr>
      <vt:lpstr>PowerPoint Presentation</vt:lpstr>
      <vt:lpstr>Requirements:</vt:lpstr>
      <vt:lpstr>Requirements Continued……..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Judging</vt:lpstr>
      <vt:lpstr>Registration for the Regional STEAM Fair:</vt:lpstr>
      <vt:lpstr>If You Qualify for the CWSF: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Melina Found</dc:creator>
  <cp:lastModifiedBy>Jessica Morland</cp:lastModifiedBy>
  <cp:revision>9</cp:revision>
  <dcterms:created xsi:type="dcterms:W3CDTF">2022-11-01T20:24:27Z</dcterms:created>
  <dcterms:modified xsi:type="dcterms:W3CDTF">2025-10-27T19:14:32Z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0x0101008429DDAAF4B1A244A64B4C153A651A06</vt:lpwstr>
  </property>
  <property fmtid="{D5CDD505-2E9C-101B-9397-08002B2CF9AE}" pid="3" name="MediaServiceImageTags">
    <vt:lpwstr/>
  </property>
</Properties>
</file>